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notesMasterIdLst>
    <p:notesMasterId r:id="rId49"/>
  </p:notesMasterIdLst>
  <p:sldIdLst>
    <p:sldId id="256" r:id="rId2"/>
    <p:sldId id="287" r:id="rId3"/>
    <p:sldId id="323" r:id="rId4"/>
    <p:sldId id="325" r:id="rId5"/>
    <p:sldId id="326" r:id="rId6"/>
    <p:sldId id="327" r:id="rId7"/>
    <p:sldId id="349" r:id="rId8"/>
    <p:sldId id="328" r:id="rId9"/>
    <p:sldId id="329" r:id="rId10"/>
    <p:sldId id="330" r:id="rId11"/>
    <p:sldId id="331" r:id="rId12"/>
    <p:sldId id="332" r:id="rId13"/>
    <p:sldId id="353" r:id="rId14"/>
    <p:sldId id="354" r:id="rId15"/>
    <p:sldId id="355" r:id="rId16"/>
    <p:sldId id="334" r:id="rId17"/>
    <p:sldId id="350" r:id="rId18"/>
    <p:sldId id="351" r:id="rId19"/>
    <p:sldId id="335" r:id="rId20"/>
    <p:sldId id="356" r:id="rId21"/>
    <p:sldId id="357" r:id="rId22"/>
    <p:sldId id="358" r:id="rId23"/>
    <p:sldId id="359" r:id="rId24"/>
    <p:sldId id="360" r:id="rId25"/>
    <p:sldId id="361" r:id="rId26"/>
    <p:sldId id="362" r:id="rId27"/>
    <p:sldId id="363" r:id="rId28"/>
    <p:sldId id="342" r:id="rId29"/>
    <p:sldId id="343" r:id="rId30"/>
    <p:sldId id="344" r:id="rId31"/>
    <p:sldId id="365" r:id="rId32"/>
    <p:sldId id="367" r:id="rId33"/>
    <p:sldId id="372" r:id="rId34"/>
    <p:sldId id="378" r:id="rId35"/>
    <p:sldId id="369" r:id="rId36"/>
    <p:sldId id="370" r:id="rId37"/>
    <p:sldId id="377" r:id="rId38"/>
    <p:sldId id="371" r:id="rId39"/>
    <p:sldId id="339" r:id="rId40"/>
    <p:sldId id="373" r:id="rId41"/>
    <p:sldId id="340" r:id="rId42"/>
    <p:sldId id="341" r:id="rId43"/>
    <p:sldId id="374" r:id="rId44"/>
    <p:sldId id="375" r:id="rId45"/>
    <p:sldId id="376" r:id="rId46"/>
    <p:sldId id="379" r:id="rId47"/>
    <p:sldId id="28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5" autoAdjust="0"/>
    <p:restoredTop sz="86355" autoAdjust="0"/>
  </p:normalViewPr>
  <p:slideViewPr>
    <p:cSldViewPr snapToGrid="0">
      <p:cViewPr varScale="1">
        <p:scale>
          <a:sx n="64" d="100"/>
          <a:sy n="64" d="100"/>
        </p:scale>
        <p:origin x="288" y="72"/>
      </p:cViewPr>
      <p:guideLst>
        <p:guide orient="horz" pos="2160"/>
        <p:guide pos="3840"/>
      </p:guideLst>
    </p:cSldViewPr>
  </p:slideViewPr>
  <p:notesTextViewPr>
    <p:cViewPr>
      <p:scale>
        <a:sx n="75" d="100"/>
        <a:sy n="75" d="100"/>
      </p:scale>
      <p:origin x="0" y="0"/>
    </p:cViewPr>
  </p:notesTextViewPr>
  <p:sorterViewPr>
    <p:cViewPr>
      <p:scale>
        <a:sx n="66" d="100"/>
        <a:sy n="66" d="100"/>
      </p:scale>
      <p:origin x="0" y="-4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5D48D-E9A4-4536-AECB-4104F26E3BDA}" type="datetimeFigureOut">
              <a:rPr lang="en-US" smtClean="0"/>
              <a:pPr/>
              <a:t>4/8/2022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F8E61-8FAE-4BF3-AED1-9FECF4609D94}" type="slidenum">
              <a:rPr lang="en-US" smtClean="0"/>
              <a:pPr/>
              <a:t>‹#›</a:t>
            </a:fld>
            <a:endParaRPr lang="en-US"/>
          </a:p>
        </p:txBody>
      </p:sp>
    </p:spTree>
    <p:extLst>
      <p:ext uri="{BB962C8B-B14F-4D97-AF65-F5344CB8AC3E}">
        <p14:creationId xmlns:p14="http://schemas.microsoft.com/office/powerpoint/2010/main" val="376550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6</a:t>
            </a:fld>
            <a:endParaRPr lang="en-US"/>
          </a:p>
        </p:txBody>
      </p:sp>
    </p:spTree>
    <p:extLst>
      <p:ext uri="{BB962C8B-B14F-4D97-AF65-F5344CB8AC3E}">
        <p14:creationId xmlns:p14="http://schemas.microsoft.com/office/powerpoint/2010/main" val="2041146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25</a:t>
            </a:fld>
            <a:endParaRPr lang="en-US"/>
          </a:p>
        </p:txBody>
      </p:sp>
    </p:spTree>
    <p:extLst>
      <p:ext uri="{BB962C8B-B14F-4D97-AF65-F5344CB8AC3E}">
        <p14:creationId xmlns:p14="http://schemas.microsoft.com/office/powerpoint/2010/main" val="4206202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26</a:t>
            </a:fld>
            <a:endParaRPr lang="en-US"/>
          </a:p>
        </p:txBody>
      </p:sp>
    </p:spTree>
    <p:extLst>
      <p:ext uri="{BB962C8B-B14F-4D97-AF65-F5344CB8AC3E}">
        <p14:creationId xmlns:p14="http://schemas.microsoft.com/office/powerpoint/2010/main" val="3978040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27</a:t>
            </a:fld>
            <a:endParaRPr lang="en-US"/>
          </a:p>
        </p:txBody>
      </p:sp>
    </p:spTree>
    <p:extLst>
      <p:ext uri="{BB962C8B-B14F-4D97-AF65-F5344CB8AC3E}">
        <p14:creationId xmlns:p14="http://schemas.microsoft.com/office/powerpoint/2010/main" val="2212840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E72F34-9779-4F95-8E94-212EA75FFC87}" type="slidenum">
              <a:rPr lang="en-US">
                <a:latin typeface="Times New Roman" panose="02020603050405020304" pitchFamily="18" charset="0"/>
              </a:rPr>
              <a:pPr/>
              <a:t>28</a:t>
            </a:fld>
            <a:endParaRPr lang="en-US">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422723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77B3B5-9B26-4308-B89B-3BE02A9E77E7}" type="slidenum">
              <a:rPr lang="en-US">
                <a:latin typeface="Times New Roman" panose="02020603050405020304" pitchFamily="18" charset="0"/>
              </a:rPr>
              <a:pPr/>
              <a:t>29</a:t>
            </a:fld>
            <a:endParaRPr lang="en-US">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12271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BE40A6B-A26C-4D69-BCC2-05005EF99238}" type="slidenum">
              <a:rPr lang="en-US">
                <a:latin typeface="Times New Roman" panose="02020603050405020304" pitchFamily="18" charset="0"/>
              </a:rPr>
              <a:pPr/>
              <a:t>30</a:t>
            </a:fld>
            <a:endParaRPr lang="en-US">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69416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FCF58A-2436-4C42-8A78-2E25D001A611}" type="slidenum">
              <a:rPr lang="en-US">
                <a:latin typeface="Times New Roman" panose="02020603050405020304" pitchFamily="18" charset="0"/>
              </a:rPr>
              <a:pPr/>
              <a:t>31</a:t>
            </a:fld>
            <a:endParaRPr lang="en-US">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989204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FCF58A-2436-4C42-8A78-2E25D001A611}" type="slidenum">
              <a:rPr lang="en-US">
                <a:latin typeface="Times New Roman" panose="02020603050405020304" pitchFamily="18" charset="0"/>
              </a:rPr>
              <a:pPr/>
              <a:t>32</a:t>
            </a:fld>
            <a:endParaRPr lang="en-US">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65533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46</a:t>
            </a:fld>
            <a:endParaRPr lang="en-US"/>
          </a:p>
        </p:txBody>
      </p:sp>
    </p:spTree>
    <p:extLst>
      <p:ext uri="{BB962C8B-B14F-4D97-AF65-F5344CB8AC3E}">
        <p14:creationId xmlns:p14="http://schemas.microsoft.com/office/powerpoint/2010/main" val="1964159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47</a:t>
            </a:fld>
            <a:endParaRPr lang="en-US"/>
          </a:p>
        </p:txBody>
      </p:sp>
    </p:spTree>
    <p:extLst>
      <p:ext uri="{BB962C8B-B14F-4D97-AF65-F5344CB8AC3E}">
        <p14:creationId xmlns:p14="http://schemas.microsoft.com/office/powerpoint/2010/main" val="259438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A102DE-2EE3-4EC2-A6DC-5C3CB878127A}" type="slidenum">
              <a:rPr lang="en-US">
                <a:latin typeface="Times New Roman" panose="02020603050405020304" pitchFamily="18" charset="0"/>
              </a:rPr>
              <a:pPr/>
              <a:t>7</a:t>
            </a:fld>
            <a:endParaRPr lang="en-US">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Times New Roman" panose="02020603050405020304" pitchFamily="18" charset="0"/>
            </a:endParaRPr>
          </a:p>
        </p:txBody>
      </p:sp>
    </p:spTree>
    <p:extLst>
      <p:ext uri="{BB962C8B-B14F-4D97-AF65-F5344CB8AC3E}">
        <p14:creationId xmlns:p14="http://schemas.microsoft.com/office/powerpoint/2010/main" val="56223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17</a:t>
            </a:fld>
            <a:endParaRPr lang="en-US"/>
          </a:p>
        </p:txBody>
      </p:sp>
    </p:spTree>
    <p:extLst>
      <p:ext uri="{BB962C8B-B14F-4D97-AF65-F5344CB8AC3E}">
        <p14:creationId xmlns:p14="http://schemas.microsoft.com/office/powerpoint/2010/main" val="47574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19</a:t>
            </a:fld>
            <a:endParaRPr lang="en-US"/>
          </a:p>
        </p:txBody>
      </p:sp>
    </p:spTree>
    <p:extLst>
      <p:ext uri="{BB962C8B-B14F-4D97-AF65-F5344CB8AC3E}">
        <p14:creationId xmlns:p14="http://schemas.microsoft.com/office/powerpoint/2010/main" val="2104658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20</a:t>
            </a:fld>
            <a:endParaRPr lang="en-US"/>
          </a:p>
        </p:txBody>
      </p:sp>
    </p:spTree>
    <p:extLst>
      <p:ext uri="{BB962C8B-B14F-4D97-AF65-F5344CB8AC3E}">
        <p14:creationId xmlns:p14="http://schemas.microsoft.com/office/powerpoint/2010/main" val="810503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21</a:t>
            </a:fld>
            <a:endParaRPr lang="en-US"/>
          </a:p>
        </p:txBody>
      </p:sp>
    </p:spTree>
    <p:extLst>
      <p:ext uri="{BB962C8B-B14F-4D97-AF65-F5344CB8AC3E}">
        <p14:creationId xmlns:p14="http://schemas.microsoft.com/office/powerpoint/2010/main" val="904509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22</a:t>
            </a:fld>
            <a:endParaRPr lang="en-US"/>
          </a:p>
        </p:txBody>
      </p:sp>
    </p:spTree>
    <p:extLst>
      <p:ext uri="{BB962C8B-B14F-4D97-AF65-F5344CB8AC3E}">
        <p14:creationId xmlns:p14="http://schemas.microsoft.com/office/powerpoint/2010/main" val="285244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23</a:t>
            </a:fld>
            <a:endParaRPr lang="en-US"/>
          </a:p>
        </p:txBody>
      </p:sp>
    </p:spTree>
    <p:extLst>
      <p:ext uri="{BB962C8B-B14F-4D97-AF65-F5344CB8AC3E}">
        <p14:creationId xmlns:p14="http://schemas.microsoft.com/office/powerpoint/2010/main" val="1759049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24</a:t>
            </a:fld>
            <a:endParaRPr lang="en-US"/>
          </a:p>
        </p:txBody>
      </p:sp>
    </p:spTree>
    <p:extLst>
      <p:ext uri="{BB962C8B-B14F-4D97-AF65-F5344CB8AC3E}">
        <p14:creationId xmlns:p14="http://schemas.microsoft.com/office/powerpoint/2010/main" val="715030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421BB44-5FAE-4671-ACE5-C0A0F929EC84}" type="datetimeFigureOut">
              <a:rPr lang="en-US" smtClean="0"/>
              <a:pPr/>
              <a:t>4/8/2022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21BB44-5FAE-4671-ACE5-C0A0F929EC84}"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E8AA0-DE97-42E3-B0CC-C1FBF0E343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21BB44-5FAE-4671-ACE5-C0A0F929EC84}"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E8AA0-DE97-42E3-B0CC-C1FBF0E343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421BB44-5FAE-4671-ACE5-C0A0F929EC84}"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421BB44-5FAE-4671-ACE5-C0A0F929EC84}" type="datetimeFigureOut">
              <a:rPr lang="en-US" smtClean="0"/>
              <a:pPr/>
              <a:t>4/8/2022</a:t>
            </a:fld>
            <a:endParaRPr lang="en-US"/>
          </a:p>
        </p:txBody>
      </p:sp>
      <p:sp>
        <p:nvSpPr>
          <p:cNvPr id="5" name="Footer Placeholder 4"/>
          <p:cNvSpPr>
            <a:spLocks noGrp="1"/>
          </p:cNvSpPr>
          <p:nvPr>
            <p:ph type="ftr" sz="quarter" idx="11"/>
          </p:nvPr>
        </p:nvSpPr>
        <p:spPr>
          <a:xfrm>
            <a:off x="1066800" y="6172200"/>
            <a:ext cx="5334000" cy="457200"/>
          </a:xfrm>
        </p:spPr>
        <p:txBody>
          <a:bodyPr/>
          <a:lstStyle/>
          <a:p>
            <a:endParaRPr lang="en-US"/>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49DE8AA0-DE97-42E3-B0CC-C1FBF0E343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421BB44-5FAE-4671-ACE5-C0A0F929EC84}" type="datetimeFigureOut">
              <a:rPr lang="en-US" smtClean="0"/>
              <a:pPr/>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421BB44-5FAE-4671-ACE5-C0A0F929EC84}" type="datetimeFigureOut">
              <a:rPr lang="en-US" smtClean="0"/>
              <a:pPr/>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421BB44-5FAE-4671-ACE5-C0A0F929EC84}" type="datetimeFigureOut">
              <a:rPr lang="en-US" smtClean="0"/>
              <a:pPr/>
              <a:t>4/8/2022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E8AA0-DE97-42E3-B0CC-C1FBF0E343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21BB44-5FAE-4671-ACE5-C0A0F929EC84}" type="datetimeFigureOut">
              <a:rPr lang="en-US" smtClean="0"/>
              <a:pPr/>
              <a:t>4/8/2022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E8AA0-DE97-42E3-B0CC-C1FBF0E343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421BB44-5FAE-4671-ACE5-C0A0F929EC84}" type="datetimeFigureOut">
              <a:rPr lang="en-US" smtClean="0"/>
              <a:pPr/>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421BB44-5FAE-4671-ACE5-C0A0F929EC84}" type="datetimeFigureOut">
              <a:rPr lang="en-US" smtClean="0"/>
              <a:pPr/>
              <a:t>4/8/2022</a:t>
            </a:fld>
            <a:endParaRPr lang="en-US"/>
          </a:p>
        </p:txBody>
      </p:sp>
      <p:sp>
        <p:nvSpPr>
          <p:cNvPr id="6" name="Footer Placeholder 5"/>
          <p:cNvSpPr>
            <a:spLocks noGrp="1"/>
          </p:cNvSpPr>
          <p:nvPr>
            <p:ph type="ftr" sz="quarter" idx="11"/>
          </p:nvPr>
        </p:nvSpPr>
        <p:spPr>
          <a:xfrm>
            <a:off x="1219200" y="6172200"/>
            <a:ext cx="5181600" cy="457200"/>
          </a:xfrm>
        </p:spPr>
        <p:txBody>
          <a:bodyPr/>
          <a:lstStyle/>
          <a:p>
            <a:endParaRPr lang="en-US"/>
          </a:p>
        </p:txBody>
      </p:sp>
      <p:sp>
        <p:nvSpPr>
          <p:cNvPr id="7" name="Slide Number Placeholder 6"/>
          <p:cNvSpPr>
            <a:spLocks noGrp="1"/>
          </p:cNvSpPr>
          <p:nvPr>
            <p:ph type="sldNum" sz="quarter" idx="12"/>
          </p:nvPr>
        </p:nvSpPr>
        <p:spPr>
          <a:xfrm>
            <a:off x="195072" y="6208776"/>
            <a:ext cx="609600" cy="457200"/>
          </a:xfrm>
        </p:spPr>
        <p:txBody>
          <a:bodyPr/>
          <a:lstStyle/>
          <a:p>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5421BB44-5FAE-4671-ACE5-C0A0F929EC84}" type="datetimeFigureOut">
              <a:rPr lang="en-US" smtClean="0"/>
              <a:pPr/>
              <a:t>4/8/2022</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9DE8AA0-DE97-42E3-B0CC-C1FBF0E3431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02507" y="5183779"/>
            <a:ext cx="8923019" cy="1126283"/>
          </a:xfrm>
        </p:spPr>
        <p:txBody>
          <a:bodyPr>
            <a:normAutofit/>
          </a:bodyPr>
          <a:lstStyle/>
          <a:p>
            <a:pPr marL="3943350" lvl="8" indent="-285750">
              <a:buFont typeface="Century Gothic" panose="020B0502020202020204" pitchFamily="34" charset="0"/>
              <a:buChar char="―"/>
            </a:pPr>
            <a:r>
              <a:rPr lang="en-US" sz="1800" b="1" dirty="0" smtClean="0"/>
              <a:t>	</a:t>
            </a:r>
            <a:r>
              <a:rPr lang="en-US" sz="2400" b="1" dirty="0" smtClean="0"/>
              <a:t>Presented By</a:t>
            </a:r>
            <a:r>
              <a:rPr lang="en-US" sz="2900" dirty="0" smtClean="0"/>
              <a:t>	</a:t>
            </a:r>
            <a:r>
              <a:rPr lang="en-US" dirty="0" smtClean="0"/>
              <a:t>			</a:t>
            </a:r>
            <a:r>
              <a:rPr lang="en-US" sz="1400" dirty="0" smtClean="0"/>
              <a:t>   </a:t>
            </a:r>
            <a:r>
              <a:rPr lang="en-US" sz="2000" dirty="0" err="1" smtClean="0"/>
              <a:t>Sudeshna</a:t>
            </a:r>
            <a:r>
              <a:rPr lang="en-US" sz="2000" dirty="0" smtClean="0"/>
              <a:t> </a:t>
            </a:r>
            <a:r>
              <a:rPr lang="en-US" sz="2000" dirty="0" err="1" smtClean="0"/>
              <a:t>Kundu</a:t>
            </a:r>
            <a:r>
              <a:rPr lang="en-US" sz="2000" dirty="0" smtClean="0"/>
              <a:t> (</a:t>
            </a:r>
            <a:r>
              <a:rPr lang="en-US" sz="2000" dirty="0" err="1" smtClean="0"/>
              <a:t>Mondal</a:t>
            </a:r>
            <a:r>
              <a:rPr lang="en-US" sz="2000" dirty="0" smtClean="0"/>
              <a:t>)</a:t>
            </a:r>
            <a:endParaRPr lang="en-US" sz="2000" dirty="0"/>
          </a:p>
        </p:txBody>
      </p:sp>
      <p:sp>
        <p:nvSpPr>
          <p:cNvPr id="2" name="Title 1"/>
          <p:cNvSpPr>
            <a:spLocks noGrp="1"/>
          </p:cNvSpPr>
          <p:nvPr>
            <p:ph type="ctrTitle"/>
          </p:nvPr>
        </p:nvSpPr>
        <p:spPr/>
        <p:txBody>
          <a:bodyPr/>
          <a:lstStyle/>
          <a:p>
            <a:r>
              <a:rPr lang="en-US" dirty="0" smtClean="0"/>
              <a:t>Operating Systems</a:t>
            </a:r>
            <a:br>
              <a:rPr lang="en-US" dirty="0" smtClean="0"/>
            </a:br>
            <a:r>
              <a:rPr lang="en-US" dirty="0" smtClean="0"/>
              <a:t>(Process Synchronization)</a:t>
            </a:r>
            <a:endParaRPr lang="en-US" dirty="0"/>
          </a:p>
        </p:txBody>
      </p:sp>
    </p:spTree>
    <p:extLst>
      <p:ext uri="{BB962C8B-B14F-4D97-AF65-F5344CB8AC3E}">
        <p14:creationId xmlns:p14="http://schemas.microsoft.com/office/powerpoint/2010/main" val="1030595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Race Condition</a:t>
            </a:r>
            <a:endParaRPr lang="en-IN" dirty="0"/>
          </a:p>
        </p:txBody>
      </p:sp>
      <p:pic>
        <p:nvPicPr>
          <p:cNvPr id="7170" name="Picture 2"/>
          <p:cNvPicPr>
            <a:picLocks noChangeAspect="1" noChangeArrowheads="1"/>
          </p:cNvPicPr>
          <p:nvPr/>
        </p:nvPicPr>
        <p:blipFill>
          <a:blip r:embed="rId2"/>
          <a:srcRect/>
          <a:stretch>
            <a:fillRect/>
          </a:stretch>
        </p:blipFill>
        <p:spPr bwMode="auto">
          <a:xfrm>
            <a:off x="3048000" y="1524001"/>
            <a:ext cx="6877050" cy="4257675"/>
          </a:xfrm>
          <a:prstGeom prst="rect">
            <a:avLst/>
          </a:prstGeom>
          <a:noFill/>
          <a:ln w="9525">
            <a:noFill/>
            <a:miter lim="800000"/>
            <a:headEnd/>
            <a:tailEnd/>
          </a:ln>
          <a:effectLst/>
        </p:spPr>
      </p:pic>
    </p:spTree>
    <p:extLst>
      <p:ext uri="{BB962C8B-B14F-4D97-AF65-F5344CB8AC3E}">
        <p14:creationId xmlns:p14="http://schemas.microsoft.com/office/powerpoint/2010/main" val="305776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Race Condition</a:t>
            </a:r>
            <a:endParaRPr lang="en-IN" dirty="0"/>
          </a:p>
        </p:txBody>
      </p:sp>
      <p:sp>
        <p:nvSpPr>
          <p:cNvPr id="3" name="Content Placeholder 2"/>
          <p:cNvSpPr>
            <a:spLocks noGrp="1"/>
          </p:cNvSpPr>
          <p:nvPr>
            <p:ph idx="1"/>
          </p:nvPr>
        </p:nvSpPr>
        <p:spPr/>
        <p:txBody>
          <a:bodyPr>
            <a:normAutofit lnSpcReduction="10000"/>
          </a:bodyPr>
          <a:lstStyle/>
          <a:p>
            <a:r>
              <a:rPr lang="en-IN" dirty="0" smtClean="0">
                <a:latin typeface="Times New Roman" pitchFamily="18" charset="0"/>
                <a:cs typeface="Times New Roman" pitchFamily="18" charset="0"/>
              </a:rPr>
              <a:t>A Race Condition is a situation where several processes access and manipulate the same data. So this part of the process which accesses common or the shared data is known as a Critical Section. </a:t>
            </a:r>
          </a:p>
          <a:p>
            <a:r>
              <a:rPr lang="en-IN" dirty="0" smtClean="0">
                <a:latin typeface="Times New Roman" pitchFamily="18" charset="0"/>
                <a:cs typeface="Times New Roman" pitchFamily="18" charset="0"/>
              </a:rPr>
              <a:t>The outcome of a race condition would depend on the order in which the accesses to that data take place. </a:t>
            </a:r>
          </a:p>
          <a:p>
            <a:r>
              <a:rPr lang="en-IN" dirty="0" smtClean="0">
                <a:latin typeface="Times New Roman" pitchFamily="18" charset="0"/>
                <a:cs typeface="Times New Roman" pitchFamily="18" charset="0"/>
              </a:rPr>
              <a:t>Depending on which program executes first as well as depending on how the context switch is occur the result would vary. </a:t>
            </a:r>
          </a:p>
          <a:p>
            <a:r>
              <a:rPr lang="en-IN" dirty="0" smtClean="0">
                <a:latin typeface="Times New Roman" pitchFamily="18" charset="0"/>
                <a:cs typeface="Times New Roman" pitchFamily="18" charset="0"/>
              </a:rPr>
              <a:t>The race conditions could be prevented by what is known as synchronization. </a:t>
            </a:r>
          </a:p>
          <a:p>
            <a:r>
              <a:rPr lang="en-IN" dirty="0" smtClean="0">
                <a:latin typeface="Times New Roman" pitchFamily="18" charset="0"/>
                <a:cs typeface="Times New Roman" pitchFamily="18" charset="0"/>
              </a:rPr>
              <a:t>Essentially, with synchronization we would ensure that only one process at a time would manipulate the critical data</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386303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smtClean="0"/>
              <a:t>Race Condition</a:t>
            </a:r>
          </a:p>
        </p:txBody>
      </p:sp>
      <p:sp>
        <p:nvSpPr>
          <p:cNvPr id="15364" name="Rectangle 3"/>
          <p:cNvSpPr>
            <a:spLocks noGrp="1" noChangeArrowheads="1"/>
          </p:cNvSpPr>
          <p:nvPr>
            <p:ph type="body" idx="1"/>
          </p:nvPr>
        </p:nvSpPr>
        <p:spPr/>
        <p:txBody>
          <a:bodyPr/>
          <a:lstStyle/>
          <a:p>
            <a:r>
              <a:rPr lang="en-US" sz="2400" b="1" dirty="0">
                <a:latin typeface="Times New Roman" pitchFamily="18" charset="0"/>
                <a:cs typeface="Times New Roman" pitchFamily="18" charset="0"/>
              </a:rPr>
              <a:t>Race condition</a:t>
            </a:r>
            <a:r>
              <a:rPr lang="en-US" sz="2400" dirty="0">
                <a:latin typeface="Times New Roman" pitchFamily="18" charset="0"/>
                <a:cs typeface="Times New Roman" pitchFamily="18" charset="0"/>
              </a:rPr>
              <a:t>: The situation where several processes access – and manipulate shared data concurrently. The final value of the shared data depends upon which process finishes last</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To prevent race conditions, concurrent processes must be synchronized</a:t>
            </a:r>
          </a:p>
        </p:txBody>
      </p:sp>
    </p:spTree>
    <p:extLst>
      <p:ext uri="{BB962C8B-B14F-4D97-AF65-F5344CB8AC3E}">
        <p14:creationId xmlns:p14="http://schemas.microsoft.com/office/powerpoint/2010/main" val="26251095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304800"/>
            <a:ext cx="10363200" cy="1143000"/>
          </a:xfrm>
        </p:spPr>
        <p:txBody>
          <a:bodyPr>
            <a:normAutofit fontScale="90000"/>
          </a:bodyPr>
          <a:lstStyle/>
          <a:p>
            <a:r>
              <a:rPr lang="en-US" dirty="0">
                <a:latin typeface="Times New Roman" panose="02020603050405020304" pitchFamily="18" charset="0"/>
                <a:cs typeface="Times New Roman" panose="02020603050405020304" pitchFamily="18" charset="0"/>
              </a:rPr>
              <a:t>Producer-Consumer problem</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sz="quarter" idx="1"/>
          </p:nvPr>
        </p:nvSpPr>
        <p:spPr>
          <a:xfrm>
            <a:off x="499672" y="1043065"/>
            <a:ext cx="10363200" cy="4572000"/>
          </a:xfrm>
        </p:spPr>
        <p:txBody>
          <a:bodyPr>
            <a:normAutofit/>
          </a:bodyPr>
          <a:lstStyle/>
          <a:p>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Producer-Consumer problem is a classical multi-process synchronization problem, that is we are trying to achieve synchronization between more than one process.</a:t>
            </a:r>
          </a:p>
          <a:p>
            <a:r>
              <a:rPr lang="en-US" sz="2400" dirty="0">
                <a:latin typeface="Times New Roman" panose="02020603050405020304" pitchFamily="18" charset="0"/>
                <a:cs typeface="Times New Roman" panose="02020603050405020304" pitchFamily="18" charset="0"/>
              </a:rPr>
              <a:t>There is one Producer in the producer-consumer problem, Producer is producing some items, whereas there is one Consumer that is consuming the items produced by the Producer. The same memory buffer is shared by both producers and consumers which is of fixed-size.</a:t>
            </a:r>
          </a:p>
          <a:p>
            <a:r>
              <a:rPr lang="en-US" sz="2400" dirty="0">
                <a:latin typeface="Times New Roman" panose="02020603050405020304" pitchFamily="18" charset="0"/>
                <a:cs typeface="Times New Roman" panose="02020603050405020304" pitchFamily="18" charset="0"/>
              </a:rPr>
              <a:t>The task of the Producer is to produce the item, put it into the memory buffer, and again start producing items. Whereas the task of the Consumer is to consume the item from the memory buffer.</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5280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304800"/>
            <a:ext cx="10363200" cy="1143000"/>
          </a:xfrm>
        </p:spPr>
        <p:txBody>
          <a:bodyPr>
            <a:normAutofit fontScale="90000"/>
          </a:bodyPr>
          <a:lstStyle/>
          <a:p>
            <a:r>
              <a:rPr lang="en-US" dirty="0">
                <a:latin typeface="Times New Roman" panose="02020603050405020304" pitchFamily="18" charset="0"/>
                <a:cs typeface="Times New Roman" panose="02020603050405020304" pitchFamily="18" charset="0"/>
              </a:rPr>
              <a:t>Producer-Consumer problem</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sz="quarter" idx="1"/>
          </p:nvPr>
        </p:nvSpPr>
        <p:spPr>
          <a:xfrm>
            <a:off x="499672" y="1043065"/>
            <a:ext cx="5481403" cy="4572000"/>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The producer should produce data only when the buffer is not full. In case it is found that the buffer is full, the producer is not allowed to store any data into the memory buffer.</a:t>
            </a:r>
          </a:p>
          <a:p>
            <a:r>
              <a:rPr lang="en-US" sz="2400" dirty="0">
                <a:latin typeface="Times New Roman" panose="02020603050405020304" pitchFamily="18" charset="0"/>
                <a:cs typeface="Times New Roman" panose="02020603050405020304" pitchFamily="18" charset="0"/>
              </a:rPr>
              <a:t>Data can only be consumed by the consumer if and only if the memory buffer is not empty. In case it is found that the buffer is empty, the consumer is not allowed to use any data from the memory buffer.</a:t>
            </a:r>
          </a:p>
          <a:p>
            <a:r>
              <a:rPr lang="en-US" sz="2400" dirty="0">
                <a:latin typeface="Times New Roman" panose="02020603050405020304" pitchFamily="18" charset="0"/>
                <a:cs typeface="Times New Roman" panose="02020603050405020304" pitchFamily="18" charset="0"/>
              </a:rPr>
              <a:t>Accessing memory buffer should not be allowed to producer and consumer at the same time.</a:t>
            </a:r>
          </a:p>
        </p:txBody>
      </p:sp>
      <p:sp>
        <p:nvSpPr>
          <p:cNvPr id="4" name="Rectangle 3"/>
          <p:cNvSpPr/>
          <p:nvPr/>
        </p:nvSpPr>
        <p:spPr>
          <a:xfrm>
            <a:off x="6550703" y="1043065"/>
            <a:ext cx="5526372" cy="2862322"/>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while (true)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 produce an item in next produced */ </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while (counter == BUFFER_SIZE) ; </a:t>
            </a:r>
          </a:p>
          <a:p>
            <a:r>
              <a:rPr lang="en-US" b="1" dirty="0">
                <a:latin typeface="Courier New" panose="02070309020205020404" pitchFamily="49" charset="0"/>
                <a:cs typeface="Courier New" panose="02070309020205020404" pitchFamily="49" charset="0"/>
              </a:rPr>
              <a:t>		/* do nothing */ </a:t>
            </a:r>
          </a:p>
          <a:p>
            <a:r>
              <a:rPr lang="en-US" b="1" dirty="0">
                <a:latin typeface="Courier New" panose="02070309020205020404" pitchFamily="49" charset="0"/>
                <a:cs typeface="Courier New" panose="02070309020205020404" pitchFamily="49" charset="0"/>
              </a:rPr>
              <a:t>	buffer[in] = </a:t>
            </a:r>
            <a:r>
              <a:rPr lang="en-US" b="1" dirty="0" err="1">
                <a:latin typeface="Courier New" panose="02070309020205020404" pitchFamily="49" charset="0"/>
                <a:cs typeface="Courier New" panose="02070309020205020404" pitchFamily="49" charset="0"/>
              </a:rPr>
              <a:t>next_produced</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in = (in + 1) % BUFFER_SIZE; </a:t>
            </a:r>
          </a:p>
          <a:p>
            <a:r>
              <a:rPr lang="en-US" b="1" dirty="0">
                <a:latin typeface="Courier New" panose="02070309020205020404" pitchFamily="49" charset="0"/>
                <a:cs typeface="Courier New" panose="02070309020205020404" pitchFamily="49" charset="0"/>
              </a:rPr>
              <a:t>	counter++; </a:t>
            </a:r>
          </a:p>
          <a:p>
            <a:r>
              <a:rPr lang="en-US" b="1" dirty="0">
                <a:latin typeface="Courier New" panose="02070309020205020404" pitchFamily="49" charset="0"/>
                <a:cs typeface="Courier New" panose="02070309020205020404" pitchFamily="49" charset="0"/>
              </a:rPr>
              <a:t>} </a:t>
            </a:r>
          </a:p>
        </p:txBody>
      </p:sp>
      <p:sp>
        <p:nvSpPr>
          <p:cNvPr id="6" name="TextBox 5"/>
          <p:cNvSpPr txBox="1"/>
          <p:nvPr/>
        </p:nvSpPr>
        <p:spPr>
          <a:xfrm>
            <a:off x="8564381" y="489466"/>
            <a:ext cx="1499016" cy="369332"/>
          </a:xfrm>
          <a:prstGeom prst="rect">
            <a:avLst/>
          </a:prstGeom>
          <a:noFill/>
        </p:spPr>
        <p:txBody>
          <a:bodyPr wrap="square" rtlCol="0">
            <a:spAutoFit/>
          </a:bodyPr>
          <a:lstStyle/>
          <a:p>
            <a:r>
              <a:rPr lang="en-US" dirty="0" smtClean="0"/>
              <a:t>Producer </a:t>
            </a:r>
            <a:endParaRPr lang="en-IN" dirty="0"/>
          </a:p>
        </p:txBody>
      </p:sp>
    </p:spTree>
    <p:extLst>
      <p:ext uri="{BB962C8B-B14F-4D97-AF65-F5344CB8AC3E}">
        <p14:creationId xmlns:p14="http://schemas.microsoft.com/office/powerpoint/2010/main" val="2649143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289810"/>
            <a:ext cx="10363200" cy="1143000"/>
          </a:xfrm>
        </p:spPr>
        <p:txBody>
          <a:bodyPr>
            <a:normAutofit fontScale="90000"/>
          </a:bodyPr>
          <a:lstStyle/>
          <a:p>
            <a:r>
              <a:rPr lang="en-US" dirty="0">
                <a:latin typeface="Times New Roman" panose="02020603050405020304" pitchFamily="18" charset="0"/>
                <a:cs typeface="Times New Roman" panose="02020603050405020304" pitchFamily="18" charset="0"/>
              </a:rPr>
              <a:t>Producer-Consumer problem</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sz="quarter" idx="1"/>
          </p:nvPr>
        </p:nvSpPr>
        <p:spPr>
          <a:xfrm>
            <a:off x="6761343" y="1182945"/>
            <a:ext cx="5430657" cy="4572000"/>
          </a:xfrm>
        </p:spPr>
        <p:txBody>
          <a:bodyPr>
            <a:normAutofit/>
          </a:bodyPr>
          <a:lstStyle/>
          <a:p>
            <a:pPr marL="0" indent="0">
              <a:buFont typeface="Monotype Sorts" pitchFamily="-84" charset="2"/>
              <a:buNone/>
            </a:pPr>
            <a:r>
              <a:rPr lang="en-US" sz="1800" b="1" dirty="0">
                <a:latin typeface="Courier New" panose="02070309020205020404" pitchFamily="49" charset="0"/>
                <a:cs typeface="Courier New" panose="02070309020205020404" pitchFamily="49" charset="0"/>
              </a:rPr>
              <a:t>while (true) {</a:t>
            </a:r>
          </a:p>
          <a:p>
            <a:pPr marL="0" indent="0">
              <a:buFont typeface="Monotype Sorts" pitchFamily="-84" charset="2"/>
              <a:buNone/>
            </a:pPr>
            <a:r>
              <a:rPr lang="en-US" sz="1800" b="1" dirty="0">
                <a:latin typeface="Courier New" panose="02070309020205020404" pitchFamily="49" charset="0"/>
                <a:cs typeface="Courier New" panose="02070309020205020404" pitchFamily="49" charset="0"/>
              </a:rPr>
              <a:t>	while (counter == 0</a:t>
            </a:r>
            <a:r>
              <a:rPr lang="en-US" sz="1800" b="1" dirty="0" smtClean="0">
                <a:latin typeface="Courier New" panose="02070309020205020404" pitchFamily="49" charset="0"/>
                <a:cs typeface="Courier New" panose="02070309020205020404" pitchFamily="49" charset="0"/>
              </a:rPr>
              <a:t>)</a:t>
            </a:r>
            <a:endParaRPr lang="en-US" sz="1800" b="1" dirty="0">
              <a:latin typeface="Courier New" panose="02070309020205020404" pitchFamily="49" charset="0"/>
              <a:cs typeface="Courier New" panose="02070309020205020404" pitchFamily="49" charset="0"/>
            </a:endParaRPr>
          </a:p>
          <a:p>
            <a:pPr marL="0" indent="0">
              <a:buFont typeface="Monotype Sorts" pitchFamily="-84" charset="2"/>
              <a:buNone/>
            </a:pPr>
            <a:r>
              <a:rPr lang="en-US" sz="1800" b="1" dirty="0">
                <a:latin typeface="Courier New" panose="02070309020205020404" pitchFamily="49" charset="0"/>
                <a:cs typeface="Courier New" panose="02070309020205020404" pitchFamily="49" charset="0"/>
              </a:rPr>
              <a:t>		; /* do nothing */ </a:t>
            </a:r>
          </a:p>
          <a:p>
            <a:pPr marL="0" indent="0">
              <a:buFont typeface="Monotype Sorts" pitchFamily="-84" charset="2"/>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next_consumed</a:t>
            </a:r>
            <a:r>
              <a:rPr lang="en-US" sz="1800" b="1" dirty="0">
                <a:latin typeface="Courier New" panose="02070309020205020404" pitchFamily="49" charset="0"/>
                <a:cs typeface="Courier New" panose="02070309020205020404" pitchFamily="49" charset="0"/>
              </a:rPr>
              <a:t> = buffer[out]; </a:t>
            </a:r>
          </a:p>
          <a:p>
            <a:pPr marL="0" indent="0">
              <a:buFont typeface="Monotype Sorts" pitchFamily="-84" charset="2"/>
              <a:buNone/>
            </a:pPr>
            <a:r>
              <a:rPr lang="en-US" sz="1800" b="1" dirty="0">
                <a:latin typeface="Courier New" panose="02070309020205020404" pitchFamily="49" charset="0"/>
                <a:cs typeface="Courier New" panose="02070309020205020404" pitchFamily="49" charset="0"/>
              </a:rPr>
              <a:t>	out = (out + 1) % BUFFER_SIZE; 	</a:t>
            </a:r>
          </a:p>
          <a:p>
            <a:pPr marL="0" indent="0">
              <a:buFont typeface="Monotype Sorts" pitchFamily="-84" charset="2"/>
              <a:buNone/>
            </a:pPr>
            <a:r>
              <a:rPr lang="en-US" sz="1800" b="1" dirty="0">
                <a:latin typeface="Courier New" panose="02070309020205020404" pitchFamily="49" charset="0"/>
                <a:cs typeface="Courier New" panose="02070309020205020404" pitchFamily="49" charset="0"/>
              </a:rPr>
              <a:t>        counter--; </a:t>
            </a:r>
          </a:p>
          <a:p>
            <a:pPr marL="0" indent="0">
              <a:buFont typeface="Monotype Sorts" pitchFamily="-84" charset="2"/>
              <a:buNone/>
            </a:pPr>
            <a:r>
              <a:rPr lang="en-US" sz="1800" b="1" dirty="0">
                <a:latin typeface="Courier New" panose="02070309020205020404" pitchFamily="49" charset="0"/>
                <a:cs typeface="Courier New" panose="02070309020205020404" pitchFamily="49" charset="0"/>
              </a:rPr>
              <a:t>	/* consume the item in next consumed */ </a:t>
            </a:r>
          </a:p>
          <a:p>
            <a:pPr marL="0" indent="0">
              <a:buFont typeface="Monotype Sorts" pitchFamily="-84" charset="2"/>
              <a:buNone/>
            </a:pPr>
            <a:r>
              <a:rPr lang="en-US" sz="1800" b="1" dirty="0">
                <a:latin typeface="Courier New" panose="02070309020205020404" pitchFamily="49" charset="0"/>
                <a:cs typeface="Courier New" panose="02070309020205020404" pitchFamily="49" charset="0"/>
              </a:rPr>
              <a:t>} </a:t>
            </a:r>
          </a:p>
        </p:txBody>
      </p:sp>
      <p:sp>
        <p:nvSpPr>
          <p:cNvPr id="4" name="Rectangle 3"/>
          <p:cNvSpPr/>
          <p:nvPr/>
        </p:nvSpPr>
        <p:spPr>
          <a:xfrm>
            <a:off x="419727" y="2272259"/>
            <a:ext cx="5066673" cy="3139321"/>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while (true)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 produce an item in next produced */ </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while (counter == BUFFER_SIZE) ; </a:t>
            </a:r>
          </a:p>
          <a:p>
            <a:r>
              <a:rPr lang="en-US" b="1" dirty="0">
                <a:latin typeface="Courier New" panose="02070309020205020404" pitchFamily="49" charset="0"/>
                <a:cs typeface="Courier New" panose="02070309020205020404" pitchFamily="49" charset="0"/>
              </a:rPr>
              <a:t>		/* do nothing */ </a:t>
            </a:r>
          </a:p>
          <a:p>
            <a:r>
              <a:rPr lang="en-US" b="1" dirty="0">
                <a:latin typeface="Courier New" panose="02070309020205020404" pitchFamily="49" charset="0"/>
                <a:cs typeface="Courier New" panose="02070309020205020404" pitchFamily="49" charset="0"/>
              </a:rPr>
              <a:t>	buffer[in] = </a:t>
            </a:r>
            <a:r>
              <a:rPr lang="en-US" b="1" dirty="0" err="1">
                <a:latin typeface="Courier New" panose="02070309020205020404" pitchFamily="49" charset="0"/>
                <a:cs typeface="Courier New" panose="02070309020205020404" pitchFamily="49" charset="0"/>
              </a:rPr>
              <a:t>next_produced</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in = (in + 1) % BUFFER_SIZE; </a:t>
            </a:r>
          </a:p>
          <a:p>
            <a:r>
              <a:rPr lang="en-US" b="1" dirty="0">
                <a:latin typeface="Courier New" panose="02070309020205020404" pitchFamily="49" charset="0"/>
                <a:cs typeface="Courier New" panose="02070309020205020404" pitchFamily="49" charset="0"/>
              </a:rPr>
              <a:t>	counter++; </a:t>
            </a:r>
          </a:p>
          <a:p>
            <a:r>
              <a:rPr lang="en-US" b="1" dirty="0">
                <a:latin typeface="Courier New" panose="02070309020205020404" pitchFamily="49" charset="0"/>
                <a:cs typeface="Courier New" panose="02070309020205020404" pitchFamily="49" charset="0"/>
              </a:rPr>
              <a:t>} </a:t>
            </a:r>
          </a:p>
        </p:txBody>
      </p:sp>
      <p:sp>
        <p:nvSpPr>
          <p:cNvPr id="6" name="TextBox 5"/>
          <p:cNvSpPr txBox="1"/>
          <p:nvPr/>
        </p:nvSpPr>
        <p:spPr>
          <a:xfrm>
            <a:off x="689547" y="1347414"/>
            <a:ext cx="1484027" cy="461665"/>
          </a:xfrm>
          <a:prstGeom prst="rect">
            <a:avLst/>
          </a:prstGeom>
          <a:noFill/>
        </p:spPr>
        <p:txBody>
          <a:bodyPr wrap="square" rtlCol="0">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Producer </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604790" y="438519"/>
            <a:ext cx="1484027" cy="461665"/>
          </a:xfrm>
          <a:prstGeom prst="rect">
            <a:avLst/>
          </a:prstGeom>
          <a:noFill/>
        </p:spPr>
        <p:txBody>
          <a:bodyPr wrap="square" rtlCol="0">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Consumer</a:t>
            </a:r>
            <a:endParaRPr lang="en-IN" sz="2400" dirty="0">
              <a:solidFill>
                <a:srgbClr val="FF0000"/>
              </a:solidFill>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604377336"/>
              </p:ext>
            </p:extLst>
          </p:nvPr>
        </p:nvGraphicFramePr>
        <p:xfrm>
          <a:off x="5659620" y="1432809"/>
          <a:ext cx="1038032" cy="1843650"/>
        </p:xfrm>
        <a:graphic>
          <a:graphicData uri="http://schemas.openxmlformats.org/drawingml/2006/table">
            <a:tbl>
              <a:tblPr firstRow="1" bandRow="1">
                <a:tableStyleId>{5940675A-B579-460E-94D1-54222C63F5DA}</a:tableStyleId>
              </a:tblPr>
              <a:tblGrid>
                <a:gridCol w="1038032"/>
              </a:tblGrid>
              <a:tr h="368730">
                <a:tc>
                  <a:txBody>
                    <a:bodyPr/>
                    <a:lstStyle/>
                    <a:p>
                      <a:endParaRPr lang="en-IN" dirty="0"/>
                    </a:p>
                  </a:txBody>
                  <a:tcPr/>
                </a:tc>
              </a:tr>
              <a:tr h="368730">
                <a:tc>
                  <a:txBody>
                    <a:bodyPr/>
                    <a:lstStyle/>
                    <a:p>
                      <a:endParaRPr lang="en-IN"/>
                    </a:p>
                  </a:txBody>
                  <a:tcPr/>
                </a:tc>
              </a:tr>
              <a:tr h="368730">
                <a:tc>
                  <a:txBody>
                    <a:bodyPr/>
                    <a:lstStyle/>
                    <a:p>
                      <a:endParaRPr lang="en-IN"/>
                    </a:p>
                  </a:txBody>
                  <a:tcPr/>
                </a:tc>
              </a:tr>
              <a:tr h="368730">
                <a:tc>
                  <a:txBody>
                    <a:bodyPr/>
                    <a:lstStyle/>
                    <a:p>
                      <a:endParaRPr lang="en-IN"/>
                    </a:p>
                  </a:txBody>
                  <a:tcPr/>
                </a:tc>
              </a:tr>
              <a:tr h="368730">
                <a:tc>
                  <a:txBody>
                    <a:bodyPr/>
                    <a:lstStyle/>
                    <a:p>
                      <a:endParaRPr lang="en-IN" dirty="0"/>
                    </a:p>
                  </a:txBody>
                  <a:tcPr/>
                </a:tc>
              </a:tr>
            </a:tbl>
          </a:graphicData>
        </a:graphic>
      </p:graphicFrame>
      <p:sp>
        <p:nvSpPr>
          <p:cNvPr id="9" name="TextBox 8"/>
          <p:cNvSpPr txBox="1"/>
          <p:nvPr/>
        </p:nvSpPr>
        <p:spPr>
          <a:xfrm>
            <a:off x="3601910" y="734558"/>
            <a:ext cx="3768980" cy="369332"/>
          </a:xfrm>
          <a:prstGeom prst="rect">
            <a:avLst/>
          </a:prstGeom>
          <a:noFill/>
        </p:spPr>
        <p:txBody>
          <a:bodyPr wrap="none" rtlCol="0">
            <a:spAutoFit/>
          </a:bodyPr>
          <a:lstStyle/>
          <a:p>
            <a:r>
              <a:rPr lang="en-US" b="1" dirty="0" smtClean="0">
                <a:latin typeface="Courier New" panose="02070309020205020404" pitchFamily="49" charset="0"/>
                <a:cs typeface="Courier New" panose="02070309020205020404" pitchFamily="49" charset="0"/>
              </a:rPr>
              <a:t>counter </a:t>
            </a:r>
            <a:r>
              <a:rPr lang="en-US" b="1" dirty="0">
                <a:latin typeface="Courier New" panose="02070309020205020404" pitchFamily="49" charset="0"/>
                <a:cs typeface="Courier New" panose="02070309020205020404" pitchFamily="49" charset="0"/>
              </a:rPr>
              <a:t>=0, </a:t>
            </a:r>
            <a:r>
              <a:rPr lang="en-US" b="1" dirty="0" smtClean="0">
                <a:latin typeface="Courier New" panose="02070309020205020404" pitchFamily="49" charset="0"/>
                <a:cs typeface="Courier New" panose="02070309020205020404" pitchFamily="49" charset="0"/>
              </a:rPr>
              <a:t>BUFFER_SIZE=5,</a:t>
            </a:r>
            <a:endParaRPr lang="en-IN" dirty="0"/>
          </a:p>
        </p:txBody>
      </p:sp>
      <p:sp>
        <p:nvSpPr>
          <p:cNvPr id="12" name="TextBox 11"/>
          <p:cNvSpPr txBox="1"/>
          <p:nvPr/>
        </p:nvSpPr>
        <p:spPr>
          <a:xfrm>
            <a:off x="5370299" y="4716478"/>
            <a:ext cx="449705" cy="369332"/>
          </a:xfrm>
          <a:prstGeom prst="rect">
            <a:avLst/>
          </a:prstGeom>
          <a:noFill/>
        </p:spPr>
        <p:txBody>
          <a:bodyPr wrap="square" rtlCol="0">
            <a:spAutoFit/>
          </a:bodyPr>
          <a:lstStyle/>
          <a:p>
            <a:r>
              <a:rPr lang="en-US" dirty="0" smtClean="0"/>
              <a:t>in</a:t>
            </a:r>
            <a:endParaRPr lang="en-IN" dirty="0"/>
          </a:p>
        </p:txBody>
      </p:sp>
      <p:sp>
        <p:nvSpPr>
          <p:cNvPr id="13" name="TextBox 12"/>
          <p:cNvSpPr txBox="1"/>
          <p:nvPr/>
        </p:nvSpPr>
        <p:spPr>
          <a:xfrm>
            <a:off x="6625658" y="4646950"/>
            <a:ext cx="569081" cy="369332"/>
          </a:xfrm>
          <a:prstGeom prst="rect">
            <a:avLst/>
          </a:prstGeom>
          <a:noFill/>
        </p:spPr>
        <p:txBody>
          <a:bodyPr wrap="square" rtlCol="0">
            <a:spAutoFit/>
          </a:bodyPr>
          <a:lstStyle/>
          <a:p>
            <a:r>
              <a:rPr lang="en-US" dirty="0" smtClean="0"/>
              <a:t>out</a:t>
            </a:r>
            <a:endParaRPr lang="en-IN" dirty="0"/>
          </a:p>
        </p:txBody>
      </p:sp>
      <p:sp>
        <p:nvSpPr>
          <p:cNvPr id="14" name="TextBox 13"/>
          <p:cNvSpPr txBox="1"/>
          <p:nvPr/>
        </p:nvSpPr>
        <p:spPr>
          <a:xfrm>
            <a:off x="5370299" y="5070951"/>
            <a:ext cx="491405" cy="369332"/>
          </a:xfrm>
          <a:prstGeom prst="rect">
            <a:avLst/>
          </a:prstGeom>
          <a:noFill/>
          <a:ln>
            <a:solidFill>
              <a:srgbClr val="00B0F0"/>
            </a:solidFill>
          </a:ln>
        </p:spPr>
        <p:txBody>
          <a:bodyPr wrap="square" rtlCol="0">
            <a:spAutoFit/>
          </a:bodyPr>
          <a:lstStyle/>
          <a:p>
            <a:r>
              <a:rPr lang="en-US" dirty="0" smtClean="0"/>
              <a:t>0</a:t>
            </a:r>
            <a:endParaRPr lang="en-IN" dirty="0"/>
          </a:p>
        </p:txBody>
      </p:sp>
      <p:sp>
        <p:nvSpPr>
          <p:cNvPr id="15" name="TextBox 14"/>
          <p:cNvSpPr txBox="1"/>
          <p:nvPr/>
        </p:nvSpPr>
        <p:spPr>
          <a:xfrm>
            <a:off x="6763840" y="5016282"/>
            <a:ext cx="446430" cy="369332"/>
          </a:xfrm>
          <a:prstGeom prst="rect">
            <a:avLst/>
          </a:prstGeom>
          <a:noFill/>
          <a:ln>
            <a:solidFill>
              <a:srgbClr val="00B0F0"/>
            </a:solidFill>
          </a:ln>
        </p:spPr>
        <p:txBody>
          <a:bodyPr wrap="square" rtlCol="0">
            <a:spAutoFit/>
          </a:bodyPr>
          <a:lstStyle/>
          <a:p>
            <a:r>
              <a:rPr lang="en-US" dirty="0" smtClean="0"/>
              <a:t>0</a:t>
            </a:r>
            <a:endParaRPr lang="en-IN" dirty="0"/>
          </a:p>
        </p:txBody>
      </p:sp>
      <p:sp>
        <p:nvSpPr>
          <p:cNvPr id="16" name="TextBox 15"/>
          <p:cNvSpPr txBox="1"/>
          <p:nvPr/>
        </p:nvSpPr>
        <p:spPr>
          <a:xfrm>
            <a:off x="5347496" y="5610090"/>
            <a:ext cx="511711" cy="369332"/>
          </a:xfrm>
          <a:prstGeom prst="rect">
            <a:avLst/>
          </a:prstGeom>
          <a:noFill/>
          <a:ln>
            <a:solidFill>
              <a:srgbClr val="00B0F0"/>
            </a:solidFill>
          </a:ln>
        </p:spPr>
        <p:txBody>
          <a:bodyPr wrap="square" rtlCol="0">
            <a:spAutoFit/>
          </a:bodyPr>
          <a:lstStyle/>
          <a:p>
            <a:r>
              <a:rPr lang="en-US" dirty="0"/>
              <a:t>1</a:t>
            </a:r>
            <a:endParaRPr lang="en-IN" dirty="0"/>
          </a:p>
        </p:txBody>
      </p:sp>
      <p:sp>
        <p:nvSpPr>
          <p:cNvPr id="17" name="TextBox 16"/>
          <p:cNvSpPr txBox="1"/>
          <p:nvPr/>
        </p:nvSpPr>
        <p:spPr>
          <a:xfrm>
            <a:off x="6763840" y="5570279"/>
            <a:ext cx="491405" cy="369332"/>
          </a:xfrm>
          <a:prstGeom prst="rect">
            <a:avLst/>
          </a:prstGeom>
          <a:noFill/>
          <a:ln>
            <a:solidFill>
              <a:srgbClr val="00B0F0"/>
            </a:solidFill>
          </a:ln>
        </p:spPr>
        <p:txBody>
          <a:bodyPr wrap="square" rtlCol="0">
            <a:spAutoFit/>
          </a:bodyPr>
          <a:lstStyle/>
          <a:p>
            <a:r>
              <a:rPr lang="en-US" dirty="0" smtClean="0"/>
              <a:t>0</a:t>
            </a:r>
            <a:endParaRPr lang="en-IN" dirty="0"/>
          </a:p>
        </p:txBody>
      </p:sp>
      <p:sp>
        <p:nvSpPr>
          <p:cNvPr id="21" name="TextBox 20"/>
          <p:cNvSpPr txBox="1"/>
          <p:nvPr/>
        </p:nvSpPr>
        <p:spPr>
          <a:xfrm>
            <a:off x="6175948" y="1428886"/>
            <a:ext cx="521703" cy="369332"/>
          </a:xfrm>
          <a:prstGeom prst="rect">
            <a:avLst/>
          </a:prstGeom>
          <a:noFill/>
          <a:ln>
            <a:noFill/>
          </a:ln>
        </p:spPr>
        <p:txBody>
          <a:bodyPr wrap="square" rtlCol="0">
            <a:spAutoFit/>
          </a:bodyPr>
          <a:lstStyle/>
          <a:p>
            <a:r>
              <a:rPr lang="en-US" dirty="0" smtClean="0"/>
              <a:t>x1</a:t>
            </a:r>
            <a:endParaRPr lang="en-IN" dirty="0"/>
          </a:p>
        </p:txBody>
      </p:sp>
      <p:sp>
        <p:nvSpPr>
          <p:cNvPr id="23" name="TextBox 22"/>
          <p:cNvSpPr txBox="1"/>
          <p:nvPr/>
        </p:nvSpPr>
        <p:spPr>
          <a:xfrm>
            <a:off x="7565817" y="4640461"/>
            <a:ext cx="1062115" cy="369332"/>
          </a:xfrm>
          <a:prstGeom prst="rect">
            <a:avLst/>
          </a:prstGeom>
          <a:noFill/>
        </p:spPr>
        <p:txBody>
          <a:bodyPr wrap="square" rtlCol="0">
            <a:spAutoFit/>
          </a:bodyPr>
          <a:lstStyle/>
          <a:p>
            <a:r>
              <a:rPr lang="en-US" dirty="0" smtClean="0"/>
              <a:t>counter</a:t>
            </a:r>
            <a:endParaRPr lang="en-IN" dirty="0"/>
          </a:p>
        </p:txBody>
      </p:sp>
      <p:sp>
        <p:nvSpPr>
          <p:cNvPr id="24" name="TextBox 23"/>
          <p:cNvSpPr txBox="1"/>
          <p:nvPr/>
        </p:nvSpPr>
        <p:spPr>
          <a:xfrm>
            <a:off x="7875609" y="4973812"/>
            <a:ext cx="446430" cy="369332"/>
          </a:xfrm>
          <a:prstGeom prst="rect">
            <a:avLst/>
          </a:prstGeom>
          <a:noFill/>
          <a:ln>
            <a:solidFill>
              <a:srgbClr val="00B0F0"/>
            </a:solidFill>
          </a:ln>
        </p:spPr>
        <p:txBody>
          <a:bodyPr wrap="square" rtlCol="0">
            <a:spAutoFit/>
          </a:bodyPr>
          <a:lstStyle/>
          <a:p>
            <a:r>
              <a:rPr lang="en-US" dirty="0" smtClean="0"/>
              <a:t>0</a:t>
            </a:r>
            <a:endParaRPr lang="en-IN" dirty="0"/>
          </a:p>
        </p:txBody>
      </p:sp>
      <p:sp>
        <p:nvSpPr>
          <p:cNvPr id="25" name="TextBox 24"/>
          <p:cNvSpPr txBox="1"/>
          <p:nvPr/>
        </p:nvSpPr>
        <p:spPr>
          <a:xfrm>
            <a:off x="7875609" y="5527809"/>
            <a:ext cx="491405" cy="369332"/>
          </a:xfrm>
          <a:prstGeom prst="rect">
            <a:avLst/>
          </a:prstGeom>
          <a:noFill/>
          <a:ln>
            <a:solidFill>
              <a:srgbClr val="00B0F0"/>
            </a:solidFill>
          </a:ln>
        </p:spPr>
        <p:txBody>
          <a:bodyPr wrap="square" rtlCol="0">
            <a:spAutoFit/>
          </a:bodyPr>
          <a:lstStyle/>
          <a:p>
            <a:r>
              <a:rPr lang="en-US" dirty="0"/>
              <a:t>1</a:t>
            </a:r>
            <a:endParaRPr lang="en-IN" dirty="0"/>
          </a:p>
        </p:txBody>
      </p:sp>
      <p:sp>
        <p:nvSpPr>
          <p:cNvPr id="26" name="TextBox 25"/>
          <p:cNvSpPr txBox="1"/>
          <p:nvPr/>
        </p:nvSpPr>
        <p:spPr>
          <a:xfrm>
            <a:off x="5379976" y="6152230"/>
            <a:ext cx="511711" cy="369332"/>
          </a:xfrm>
          <a:prstGeom prst="rect">
            <a:avLst/>
          </a:prstGeom>
          <a:noFill/>
          <a:ln>
            <a:solidFill>
              <a:srgbClr val="00B0F0"/>
            </a:solidFill>
          </a:ln>
        </p:spPr>
        <p:txBody>
          <a:bodyPr wrap="square" rtlCol="0">
            <a:spAutoFit/>
          </a:bodyPr>
          <a:lstStyle/>
          <a:p>
            <a:r>
              <a:rPr lang="en-US" dirty="0"/>
              <a:t>1</a:t>
            </a:r>
            <a:endParaRPr lang="en-IN" dirty="0"/>
          </a:p>
        </p:txBody>
      </p:sp>
      <p:sp>
        <p:nvSpPr>
          <p:cNvPr id="27" name="TextBox 26"/>
          <p:cNvSpPr txBox="1"/>
          <p:nvPr/>
        </p:nvSpPr>
        <p:spPr>
          <a:xfrm>
            <a:off x="6796320" y="6112419"/>
            <a:ext cx="491405" cy="369332"/>
          </a:xfrm>
          <a:prstGeom prst="rect">
            <a:avLst/>
          </a:prstGeom>
          <a:noFill/>
          <a:ln>
            <a:solidFill>
              <a:srgbClr val="00B0F0"/>
            </a:solidFill>
          </a:ln>
        </p:spPr>
        <p:txBody>
          <a:bodyPr wrap="square" rtlCol="0">
            <a:spAutoFit/>
          </a:bodyPr>
          <a:lstStyle/>
          <a:p>
            <a:r>
              <a:rPr lang="en-US" dirty="0"/>
              <a:t>1</a:t>
            </a:r>
            <a:endParaRPr lang="en-IN" dirty="0"/>
          </a:p>
        </p:txBody>
      </p:sp>
      <p:sp>
        <p:nvSpPr>
          <p:cNvPr id="28" name="TextBox 27"/>
          <p:cNvSpPr txBox="1"/>
          <p:nvPr/>
        </p:nvSpPr>
        <p:spPr>
          <a:xfrm>
            <a:off x="7908089" y="6069949"/>
            <a:ext cx="491405" cy="369332"/>
          </a:xfrm>
          <a:prstGeom prst="rect">
            <a:avLst/>
          </a:prstGeom>
          <a:noFill/>
          <a:ln>
            <a:solidFill>
              <a:srgbClr val="00B0F0"/>
            </a:solidFill>
          </a:ln>
        </p:spPr>
        <p:txBody>
          <a:bodyPr wrap="square" rtlCol="0">
            <a:spAutoFit/>
          </a:bodyPr>
          <a:lstStyle/>
          <a:p>
            <a:r>
              <a:rPr lang="en-US" dirty="0" smtClean="0"/>
              <a:t>0</a:t>
            </a:r>
            <a:endParaRPr lang="en-IN" dirty="0"/>
          </a:p>
        </p:txBody>
      </p:sp>
      <p:sp>
        <p:nvSpPr>
          <p:cNvPr id="5" name="TextBox 4"/>
          <p:cNvSpPr txBox="1"/>
          <p:nvPr/>
        </p:nvSpPr>
        <p:spPr>
          <a:xfrm>
            <a:off x="3114913" y="1417951"/>
            <a:ext cx="3348579" cy="369332"/>
          </a:xfrm>
          <a:prstGeom prst="rect">
            <a:avLst/>
          </a:prstGeom>
          <a:noFill/>
        </p:spPr>
        <p:txBody>
          <a:bodyPr wrap="square" rtlCol="0">
            <a:spAutoFit/>
          </a:bodyPr>
          <a:lstStyle/>
          <a:p>
            <a:r>
              <a:rPr lang="en-US" dirty="0">
                <a:solidFill>
                  <a:srgbClr val="FF0000"/>
                </a:solidFill>
              </a:rPr>
              <a:t>x</a:t>
            </a:r>
            <a:r>
              <a:rPr lang="en-US" dirty="0" smtClean="0">
                <a:solidFill>
                  <a:srgbClr val="FF0000"/>
                </a:solidFill>
              </a:rPr>
              <a:t>1 has been removed</a:t>
            </a:r>
            <a:endParaRPr lang="en-IN" dirty="0">
              <a:solidFill>
                <a:srgbClr val="FF0000"/>
              </a:solidFill>
            </a:endParaRPr>
          </a:p>
        </p:txBody>
      </p:sp>
    </p:spTree>
    <p:extLst>
      <p:ext uri="{BB962C8B-B14F-4D97-AF65-F5344CB8AC3E}">
        <p14:creationId xmlns:p14="http://schemas.microsoft.com/office/powerpoint/2010/main" val="86081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5" grpId="0" animBg="1"/>
      <p:bldP spid="26" grpId="0" animBg="1"/>
      <p:bldP spid="27" grpId="0" animBg="1"/>
      <p:bldP spid="28"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54640" y="339726"/>
            <a:ext cx="7523163" cy="803275"/>
          </a:xfrm>
        </p:spPr>
        <p:txBody>
          <a:bodyPr/>
          <a:lstStyle/>
          <a:p>
            <a:r>
              <a:rPr lang="en-US" dirty="0" smtClean="0"/>
              <a:t>The Critical-Section Problem</a:t>
            </a:r>
          </a:p>
        </p:txBody>
      </p:sp>
      <p:sp>
        <p:nvSpPr>
          <p:cNvPr id="16388" name="Rectangle 3"/>
          <p:cNvSpPr>
            <a:spLocks noGrp="1" noChangeArrowheads="1"/>
          </p:cNvSpPr>
          <p:nvPr>
            <p:ph type="body" idx="1"/>
          </p:nvPr>
        </p:nvSpPr>
        <p:spPr>
          <a:xfrm>
            <a:off x="1540241" y="1863725"/>
            <a:ext cx="7029450" cy="4114800"/>
          </a:xfrm>
        </p:spPr>
        <p:txBody>
          <a:bodyPr>
            <a:normAutofit/>
          </a:bodyPr>
          <a:lstStyle/>
          <a:p>
            <a:r>
              <a:rPr lang="en-US" i="1" dirty="0" smtClean="0"/>
              <a:t>n</a:t>
            </a:r>
            <a:r>
              <a:rPr lang="en-US" dirty="0" smtClean="0"/>
              <a:t> processes all competing to use some shared data</a:t>
            </a:r>
          </a:p>
          <a:p>
            <a:r>
              <a:rPr lang="en-US" dirty="0" smtClean="0"/>
              <a:t>Each process has a code segment, called </a:t>
            </a:r>
            <a:r>
              <a:rPr lang="en-US" i="1" dirty="0" smtClean="0"/>
              <a:t>critical section</a:t>
            </a:r>
            <a:r>
              <a:rPr lang="en-US" dirty="0" smtClean="0"/>
              <a:t>, in which the shared data is accessed</a:t>
            </a:r>
          </a:p>
          <a:p>
            <a:r>
              <a:rPr lang="en-US" dirty="0" smtClean="0"/>
              <a:t>Problem – ensure that when one process is executing in its critical section, no other process is allowed to execute in its critical section</a:t>
            </a:r>
          </a:p>
        </p:txBody>
      </p:sp>
    </p:spTree>
    <p:extLst>
      <p:ext uri="{BB962C8B-B14F-4D97-AF65-F5344CB8AC3E}">
        <p14:creationId xmlns:p14="http://schemas.microsoft.com/office/powerpoint/2010/main" val="4039357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94675" y="201613"/>
            <a:ext cx="9716125" cy="576262"/>
          </a:xfrm>
        </p:spPr>
        <p:txBody>
          <a:bodyPr>
            <a:normAutofit fontScale="90000"/>
          </a:bodyPr>
          <a:lstStyle/>
          <a:p>
            <a:r>
              <a:rPr lang="en-US" dirty="0" smtClean="0"/>
              <a:t>Critical Section Problem</a:t>
            </a:r>
          </a:p>
        </p:txBody>
      </p:sp>
      <p:sp>
        <p:nvSpPr>
          <p:cNvPr id="10243" name="Content Placeholder 2"/>
          <p:cNvSpPr>
            <a:spLocks noGrp="1"/>
          </p:cNvSpPr>
          <p:nvPr>
            <p:ph idx="1"/>
          </p:nvPr>
        </p:nvSpPr>
        <p:spPr>
          <a:xfrm>
            <a:off x="689548" y="1131889"/>
            <a:ext cx="8683052" cy="4530725"/>
          </a:xfrm>
        </p:spPr>
        <p:txBody>
          <a:bodyPr>
            <a:normAutofit/>
          </a:bodyPr>
          <a:lstStyle/>
          <a:p>
            <a:r>
              <a:rPr lang="en-US" dirty="0" smtClean="0">
                <a:latin typeface="Times New Roman" panose="02020603050405020304" pitchFamily="18" charset="0"/>
                <a:cs typeface="Times New Roman" panose="02020603050405020304" pitchFamily="18" charset="0"/>
              </a:rPr>
              <a:t>Consider system of </a:t>
            </a:r>
            <a:r>
              <a:rPr lang="en-US" b="1" i="1" dirty="0" smtClean="0">
                <a:latin typeface="Times New Roman" panose="02020603050405020304" pitchFamily="18" charset="0"/>
                <a:cs typeface="Times New Roman" panose="02020603050405020304" pitchFamily="18" charset="0"/>
              </a:rPr>
              <a:t>n</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processes {</a:t>
            </a:r>
            <a:r>
              <a:rPr lang="en-US" b="1" i="1" dirty="0" smtClean="0">
                <a:latin typeface="Times New Roman" panose="02020603050405020304" pitchFamily="18" charset="0"/>
                <a:cs typeface="Times New Roman" panose="02020603050405020304" pitchFamily="18" charset="0"/>
              </a:rPr>
              <a:t>p</a:t>
            </a:r>
            <a:r>
              <a:rPr lang="en-US" b="1" i="1" baseline="-25000" dirty="0" smtClean="0">
                <a:latin typeface="Times New Roman" panose="02020603050405020304" pitchFamily="18" charset="0"/>
                <a:cs typeface="Times New Roman" panose="02020603050405020304" pitchFamily="18" charset="0"/>
              </a:rPr>
              <a:t>0</a:t>
            </a:r>
            <a:r>
              <a:rPr lang="en-US" b="1" i="1" dirty="0" smtClean="0">
                <a:latin typeface="Times New Roman" panose="02020603050405020304" pitchFamily="18" charset="0"/>
                <a:cs typeface="Times New Roman" panose="02020603050405020304" pitchFamily="18" charset="0"/>
              </a:rPr>
              <a:t>, p</a:t>
            </a:r>
            <a:r>
              <a:rPr lang="en-US" b="1" i="1" baseline="-25000" dirty="0" smtClean="0">
                <a:latin typeface="Times New Roman" panose="02020603050405020304" pitchFamily="18" charset="0"/>
                <a:cs typeface="Times New Roman" panose="02020603050405020304" pitchFamily="18" charset="0"/>
              </a:rPr>
              <a:t>1</a:t>
            </a:r>
            <a:r>
              <a:rPr lang="en-US" b="1" i="1" dirty="0" smtClean="0">
                <a:latin typeface="Times New Roman" panose="02020603050405020304" pitchFamily="18" charset="0"/>
                <a:cs typeface="Times New Roman" panose="02020603050405020304" pitchFamily="18" charset="0"/>
              </a:rPr>
              <a:t>, … p</a:t>
            </a:r>
            <a:r>
              <a:rPr lang="en-US" b="1" i="1" baseline="-25000" dirty="0" smtClean="0">
                <a:latin typeface="Times New Roman" panose="02020603050405020304" pitchFamily="18" charset="0"/>
                <a:cs typeface="Times New Roman" panose="02020603050405020304" pitchFamily="18" charset="0"/>
              </a:rPr>
              <a:t>n-1</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Each process has </a:t>
            </a:r>
            <a:r>
              <a:rPr lang="en-US" b="1" dirty="0" smtClean="0">
                <a:solidFill>
                  <a:srgbClr val="3366FF"/>
                </a:solidFill>
                <a:latin typeface="Times New Roman" panose="02020603050405020304" pitchFamily="18" charset="0"/>
                <a:cs typeface="Times New Roman" panose="02020603050405020304" pitchFamily="18" charset="0"/>
              </a:rPr>
              <a:t>critical section </a:t>
            </a:r>
            <a:r>
              <a:rPr lang="en-US" dirty="0" smtClean="0">
                <a:latin typeface="Times New Roman" panose="02020603050405020304" pitchFamily="18" charset="0"/>
                <a:cs typeface="Times New Roman" panose="02020603050405020304" pitchFamily="18" charset="0"/>
              </a:rPr>
              <a:t>segment of code</a:t>
            </a:r>
          </a:p>
          <a:p>
            <a:pPr lvl="1"/>
            <a:r>
              <a:rPr lang="en-US" dirty="0" smtClean="0">
                <a:latin typeface="Times New Roman" panose="02020603050405020304" pitchFamily="18" charset="0"/>
                <a:cs typeface="Times New Roman" panose="02020603050405020304" pitchFamily="18" charset="0"/>
              </a:rPr>
              <a:t>Process may be changing common variables, updating table, writing file, </a:t>
            </a:r>
            <a:r>
              <a:rPr lang="en-US" dirty="0" err="1" smtClean="0">
                <a:latin typeface="Times New Roman" panose="02020603050405020304" pitchFamily="18" charset="0"/>
                <a:cs typeface="Times New Roman" panose="02020603050405020304" pitchFamily="18" charset="0"/>
              </a:rPr>
              <a:t>etc</a:t>
            </a: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When one process in critical section, no other may be in its critical section</a:t>
            </a:r>
          </a:p>
          <a:p>
            <a:r>
              <a:rPr lang="en-US" b="1" i="1" dirty="0" smtClean="0">
                <a:latin typeface="Times New Roman" panose="02020603050405020304" pitchFamily="18" charset="0"/>
                <a:cs typeface="Times New Roman" panose="02020603050405020304" pitchFamily="18" charset="0"/>
              </a:rPr>
              <a:t>Critical section problem </a:t>
            </a:r>
            <a:r>
              <a:rPr lang="en-US" dirty="0" smtClean="0">
                <a:latin typeface="Times New Roman" panose="02020603050405020304" pitchFamily="18" charset="0"/>
                <a:cs typeface="Times New Roman" panose="02020603050405020304" pitchFamily="18" charset="0"/>
              </a:rPr>
              <a:t>is to design protocol to solve this</a:t>
            </a:r>
          </a:p>
          <a:p>
            <a:r>
              <a:rPr lang="en-US" dirty="0" smtClean="0">
                <a:latin typeface="Times New Roman" panose="02020603050405020304" pitchFamily="18" charset="0"/>
                <a:cs typeface="Times New Roman" panose="02020603050405020304" pitchFamily="18" charset="0"/>
              </a:rPr>
              <a:t>Each process must ask permission to enter critical section in </a:t>
            </a:r>
            <a:r>
              <a:rPr lang="en-US" b="1" dirty="0" smtClean="0">
                <a:solidFill>
                  <a:srgbClr val="3366FF"/>
                </a:solidFill>
                <a:latin typeface="Times New Roman" panose="02020603050405020304" pitchFamily="18" charset="0"/>
                <a:cs typeface="Times New Roman" panose="02020603050405020304" pitchFamily="18" charset="0"/>
              </a:rPr>
              <a:t>entry section</a:t>
            </a:r>
            <a:r>
              <a:rPr lang="en-US" dirty="0" smtClean="0">
                <a:latin typeface="Times New Roman" panose="02020603050405020304" pitchFamily="18" charset="0"/>
                <a:cs typeface="Times New Roman" panose="02020603050405020304" pitchFamily="18" charset="0"/>
              </a:rPr>
              <a:t>, may follow critical section with </a:t>
            </a:r>
            <a:r>
              <a:rPr lang="en-US" b="1" dirty="0" smtClean="0">
                <a:solidFill>
                  <a:srgbClr val="3366FF"/>
                </a:solidFill>
                <a:latin typeface="Times New Roman" panose="02020603050405020304" pitchFamily="18" charset="0"/>
                <a:cs typeface="Times New Roman" panose="02020603050405020304" pitchFamily="18" charset="0"/>
              </a:rPr>
              <a:t>exit section</a:t>
            </a:r>
            <a:r>
              <a:rPr lang="en-US" dirty="0" smtClean="0">
                <a:latin typeface="Times New Roman" panose="02020603050405020304" pitchFamily="18" charset="0"/>
                <a:cs typeface="Times New Roman" panose="02020603050405020304" pitchFamily="18" charset="0"/>
              </a:rPr>
              <a:t>, then </a:t>
            </a:r>
            <a:r>
              <a:rPr lang="en-US" b="1" dirty="0" smtClean="0">
                <a:solidFill>
                  <a:srgbClr val="3366FF"/>
                </a:solidFill>
                <a:latin typeface="Times New Roman" panose="02020603050405020304" pitchFamily="18" charset="0"/>
                <a:cs typeface="Times New Roman" panose="02020603050405020304" pitchFamily="18" charset="0"/>
              </a:rPr>
              <a:t>remainder section</a:t>
            </a:r>
          </a:p>
          <a:p>
            <a:endParaRPr lang="en-US" b="1" dirty="0" smtClean="0">
              <a:solidFill>
                <a:srgbClr val="3366FF"/>
              </a:solidFill>
              <a:latin typeface="Times New Roman" panose="02020603050405020304" pitchFamily="18" charset="0"/>
              <a:cs typeface="Times New Roman" panose="02020603050405020304" pitchFamily="18" charset="0"/>
            </a:endParaRPr>
          </a:p>
          <a:p>
            <a:pPr>
              <a:buFont typeface="Monotype Sorts" pitchFamily="-84" charset="2"/>
              <a:buNone/>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729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722026" y="447806"/>
            <a:ext cx="8229600" cy="576262"/>
          </a:xfrm>
        </p:spPr>
        <p:txBody>
          <a:bodyPr>
            <a:normAutofit fontScale="90000"/>
          </a:bodyPr>
          <a:lstStyle/>
          <a:p>
            <a:r>
              <a:rPr lang="en-US" dirty="0" smtClean="0"/>
              <a:t>Critical Section</a:t>
            </a:r>
          </a:p>
        </p:txBody>
      </p:sp>
      <p:sp>
        <p:nvSpPr>
          <p:cNvPr id="11267" name="Content Placeholder 2"/>
          <p:cNvSpPr>
            <a:spLocks noGrp="1"/>
          </p:cNvSpPr>
          <p:nvPr>
            <p:ph idx="1"/>
          </p:nvPr>
        </p:nvSpPr>
        <p:spPr/>
        <p:txBody>
          <a:bodyPr/>
          <a:lstStyle/>
          <a:p>
            <a:r>
              <a:rPr lang="en-US" dirty="0" smtClean="0"/>
              <a:t>General structure of process </a:t>
            </a:r>
            <a:r>
              <a:rPr lang="en-US" b="1" i="1" dirty="0" smtClean="0"/>
              <a:t>P</a:t>
            </a:r>
            <a:r>
              <a:rPr lang="en-US" b="1" i="1" baseline="-25000" dirty="0" smtClean="0"/>
              <a:t>i  </a:t>
            </a:r>
            <a:endParaRPr lang="en-US" dirty="0" smtClean="0"/>
          </a:p>
          <a:p>
            <a:endParaRPr lang="en-US" b="1" dirty="0" smtClean="0">
              <a:solidFill>
                <a:srgbClr val="0000FF"/>
              </a:solidFill>
            </a:endParaRPr>
          </a:p>
        </p:txBody>
      </p:sp>
      <p:pic>
        <p:nvPicPr>
          <p:cNvPr id="1126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8914" y="2905256"/>
            <a:ext cx="3894137" cy="26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840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5" y="274638"/>
            <a:ext cx="11117705" cy="1143000"/>
          </a:xfrm>
        </p:spPr>
        <p:txBody>
          <a:bodyPr>
            <a:normAutofit/>
          </a:bodyPr>
          <a:lstStyle/>
          <a:p>
            <a:r>
              <a:rPr lang="en-IN" dirty="0" smtClean="0"/>
              <a:t>Solution to critical section problem</a:t>
            </a:r>
            <a:endParaRPr lang="en-IN" dirty="0"/>
          </a:p>
        </p:txBody>
      </p:sp>
      <p:sp>
        <p:nvSpPr>
          <p:cNvPr id="4" name="Rectangle 3"/>
          <p:cNvSpPr>
            <a:spLocks noGrp="1" noChangeArrowheads="1"/>
          </p:cNvSpPr>
          <p:nvPr>
            <p:ph idx="1"/>
          </p:nvPr>
        </p:nvSpPr>
        <p:spPr>
          <a:xfrm>
            <a:off x="319791" y="1661488"/>
            <a:ext cx="5121639" cy="4784282"/>
          </a:xfrm>
        </p:spPr>
        <p:txBody>
          <a:bodyPr>
            <a:normAutofit fontScale="85000" lnSpcReduction="10000"/>
          </a:bodyPr>
          <a:lstStyle/>
          <a:p>
            <a:pPr>
              <a:buFont typeface="Monotype Sorts" pitchFamily="-84" charset="2"/>
              <a:buNone/>
            </a:pPr>
            <a:r>
              <a:rPr lang="en-US" sz="2400" dirty="0" smtClean="0">
                <a:solidFill>
                  <a:srgbClr val="000000"/>
                </a:solidFill>
                <a:latin typeface="Times New Roman" panose="02020603050405020304" pitchFamily="18" charset="0"/>
                <a:cs typeface="Times New Roman" panose="02020603050405020304" pitchFamily="18" charset="0"/>
              </a:rPr>
              <a:t>1.   </a:t>
            </a:r>
            <a:r>
              <a:rPr lang="en-US" sz="2400" b="1" dirty="0" smtClean="0">
                <a:solidFill>
                  <a:srgbClr val="3366FF"/>
                </a:solidFill>
                <a:latin typeface="Times New Roman" panose="02020603050405020304" pitchFamily="18" charset="0"/>
                <a:cs typeface="Times New Roman" panose="02020603050405020304" pitchFamily="18" charset="0"/>
              </a:rPr>
              <a:t>Mutual Exclusion </a:t>
            </a:r>
            <a:r>
              <a:rPr lang="en-US" sz="2400" dirty="0" smtClean="0">
                <a:latin typeface="Times New Roman" panose="02020603050405020304" pitchFamily="18" charset="0"/>
                <a:cs typeface="Times New Roman" panose="02020603050405020304" pitchFamily="18" charset="0"/>
              </a:rPr>
              <a:t>- If process </a:t>
            </a:r>
            <a:r>
              <a:rPr lang="en-US" sz="2400" b="1" i="1" dirty="0" smtClean="0">
                <a:latin typeface="Times New Roman" panose="02020603050405020304" pitchFamily="18" charset="0"/>
                <a:cs typeface="Times New Roman" panose="02020603050405020304" pitchFamily="18" charset="0"/>
              </a:rPr>
              <a:t>P</a:t>
            </a:r>
            <a:r>
              <a:rPr lang="en-US" sz="2400" b="1" i="1" baseline="-25000" dirty="0" smtClean="0">
                <a:latin typeface="Times New Roman" panose="02020603050405020304" pitchFamily="18" charset="0"/>
                <a:cs typeface="Times New Roman" panose="02020603050405020304" pitchFamily="18" charset="0"/>
              </a:rPr>
              <a:t>i</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is executing in its critical section, then no other processes can be executing in their critical sections</a:t>
            </a:r>
          </a:p>
          <a:p>
            <a:pPr>
              <a:buFont typeface="Monotype Sorts" pitchFamily="-84" charset="2"/>
              <a:buNone/>
            </a:pPr>
            <a:r>
              <a:rPr lang="en-US" sz="2400" dirty="0" smtClean="0">
                <a:solidFill>
                  <a:srgbClr val="000000"/>
                </a:solidFill>
                <a:latin typeface="Times New Roman" panose="02020603050405020304" pitchFamily="18" charset="0"/>
                <a:cs typeface="Times New Roman" panose="02020603050405020304" pitchFamily="18" charset="0"/>
              </a:rPr>
              <a:t>2.   </a:t>
            </a:r>
            <a:r>
              <a:rPr lang="en-US" sz="2400" b="1" dirty="0" smtClean="0">
                <a:solidFill>
                  <a:srgbClr val="3366FF"/>
                </a:solidFill>
                <a:latin typeface="Times New Roman" panose="02020603050405020304" pitchFamily="18" charset="0"/>
                <a:cs typeface="Times New Roman" panose="02020603050405020304" pitchFamily="18" charset="0"/>
              </a:rPr>
              <a:t>Progress</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If no process is executing in its critical section and there exist some processes that wish to enter their critical section, then the selection of the processes that will enter the critical section next cannot be postponed indefinitely</a:t>
            </a:r>
          </a:p>
          <a:p>
            <a:pPr>
              <a:buFont typeface="Monotype Sorts" pitchFamily="-84" charset="2"/>
              <a:buNone/>
            </a:pPr>
            <a:r>
              <a:rPr lang="en-US" sz="2400" dirty="0" smtClean="0">
                <a:latin typeface="Times New Roman" panose="02020603050405020304" pitchFamily="18" charset="0"/>
                <a:cs typeface="Times New Roman" panose="02020603050405020304" pitchFamily="18" charset="0"/>
              </a:rPr>
              <a:t>3.  </a:t>
            </a:r>
            <a:r>
              <a:rPr lang="en-US" sz="2400" b="1" dirty="0" smtClean="0">
                <a:solidFill>
                  <a:srgbClr val="3366FF"/>
                </a:solidFill>
                <a:latin typeface="Times New Roman" panose="02020603050405020304" pitchFamily="18" charset="0"/>
                <a:cs typeface="Times New Roman" panose="02020603050405020304" pitchFamily="18" charset="0"/>
              </a:rPr>
              <a:t>Bounded Waiting </a:t>
            </a:r>
            <a:r>
              <a:rPr lang="en-US" sz="2400" dirty="0" smtClean="0">
                <a:latin typeface="Times New Roman" panose="02020603050405020304" pitchFamily="18" charset="0"/>
                <a:cs typeface="Times New Roman" panose="02020603050405020304" pitchFamily="18" charset="0"/>
              </a:rPr>
              <a:t>-  A bound must exist on the number of times that other processes are allowed to enter their critical sections after a process has made a request to enter its critical section and before that request is granted</a:t>
            </a:r>
          </a:p>
        </p:txBody>
      </p:sp>
      <p:pic>
        <p:nvPicPr>
          <p:cNvPr id="3" name="Picture 2"/>
          <p:cNvPicPr>
            <a:picLocks noChangeAspect="1"/>
          </p:cNvPicPr>
          <p:nvPr/>
        </p:nvPicPr>
        <p:blipFill>
          <a:blip r:embed="rId3"/>
          <a:stretch>
            <a:fillRect/>
          </a:stretch>
        </p:blipFill>
        <p:spPr>
          <a:xfrm>
            <a:off x="7165298" y="1552549"/>
            <a:ext cx="3777522" cy="2249698"/>
          </a:xfrm>
          <a:prstGeom prst="rect">
            <a:avLst/>
          </a:prstGeom>
        </p:spPr>
      </p:pic>
      <p:pic>
        <p:nvPicPr>
          <p:cNvPr id="1026" name="Picture 2" descr="os Critical Section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426" y="4075710"/>
            <a:ext cx="3776155" cy="237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023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152" y="152400"/>
            <a:ext cx="10363200" cy="1143000"/>
          </a:xfrm>
        </p:spPr>
        <p:txBody>
          <a:bodyPr>
            <a:normAutofit/>
          </a:bodyPr>
          <a:lstStyle/>
          <a:p>
            <a:r>
              <a:rPr lang="en-IN" sz="3600" dirty="0"/>
              <a:t>Independent and Cooperating process</a:t>
            </a:r>
          </a:p>
        </p:txBody>
      </p:sp>
      <p:sp>
        <p:nvSpPr>
          <p:cNvPr id="3" name="Content Placeholder 2"/>
          <p:cNvSpPr>
            <a:spLocks noGrp="1"/>
          </p:cNvSpPr>
          <p:nvPr>
            <p:ph idx="1"/>
          </p:nvPr>
        </p:nvSpPr>
        <p:spPr>
          <a:xfrm>
            <a:off x="641444" y="1390934"/>
            <a:ext cx="10658901" cy="4953000"/>
          </a:xfrm>
        </p:spPr>
        <p:txBody>
          <a:bodyPr>
            <a:noAutofit/>
          </a:bodyPr>
          <a:lstStyle/>
          <a:p>
            <a:r>
              <a:rPr lang="en-US" sz="2200" dirty="0">
                <a:latin typeface="Times New Roman" pitchFamily="18" charset="0"/>
                <a:cs typeface="Times New Roman" pitchFamily="18" charset="0"/>
              </a:rPr>
              <a:t>Processes that executing concurrently in the operating system may be either independent processes or cooperating processes.</a:t>
            </a:r>
            <a:endParaRPr lang="en-IN"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If </a:t>
            </a:r>
            <a:r>
              <a:rPr lang="en-US" sz="2200" dirty="0">
                <a:latin typeface="Times New Roman" pitchFamily="18" charset="0"/>
                <a:cs typeface="Times New Roman" pitchFamily="18" charset="0"/>
              </a:rPr>
              <a:t>a process cannot affect or be affected by the other processes executing in the system then the process is said to be </a:t>
            </a:r>
            <a:r>
              <a:rPr lang="en-US" sz="2200" dirty="0">
                <a:solidFill>
                  <a:srgbClr val="FF0000"/>
                </a:solidFill>
                <a:latin typeface="Times New Roman" pitchFamily="18" charset="0"/>
                <a:cs typeface="Times New Roman" pitchFamily="18" charset="0"/>
              </a:rPr>
              <a:t>independent</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a:p>
            <a:r>
              <a:rPr lang="en-IN" sz="2200" dirty="0" smtClean="0">
                <a:latin typeface="Times New Roman" pitchFamily="18" charset="0"/>
                <a:cs typeface="Times New Roman" pitchFamily="18" charset="0"/>
              </a:rPr>
              <a:t>A </a:t>
            </a:r>
            <a:r>
              <a:rPr lang="en-IN" sz="2200" dirty="0" smtClean="0">
                <a:solidFill>
                  <a:srgbClr val="FF0000"/>
                </a:solidFill>
                <a:latin typeface="Times New Roman" pitchFamily="18" charset="0"/>
                <a:cs typeface="Times New Roman" pitchFamily="18" charset="0"/>
              </a:rPr>
              <a:t>co-operating</a:t>
            </a:r>
            <a:r>
              <a:rPr lang="en-IN" sz="2200" dirty="0" smtClean="0">
                <a:latin typeface="Times New Roman" pitchFamily="18" charset="0"/>
                <a:cs typeface="Times New Roman" pitchFamily="18" charset="0"/>
              </a:rPr>
              <a:t> process can be affected by other executing processes. </a:t>
            </a:r>
            <a:r>
              <a:rPr lang="en-US" sz="2200" dirty="0" smtClean="0">
                <a:latin typeface="Times New Roman" pitchFamily="18" charset="0"/>
                <a:cs typeface="Times New Roman" pitchFamily="18" charset="0"/>
              </a:rPr>
              <a:t>Cooperating processes need Inter Process Communication (IPC)</a:t>
            </a:r>
          </a:p>
          <a:p>
            <a:r>
              <a:rPr lang="en-US" sz="2200" dirty="0" smtClean="0">
                <a:latin typeface="Times New Roman" pitchFamily="18" charset="0"/>
                <a:cs typeface="Times New Roman" pitchFamily="18" charset="0"/>
              </a:rPr>
              <a:t>Advantages </a:t>
            </a:r>
            <a:r>
              <a:rPr lang="en-US" sz="2200" dirty="0">
                <a:latin typeface="Times New Roman" pitchFamily="18" charset="0"/>
                <a:cs typeface="Times New Roman" pitchFamily="18" charset="0"/>
              </a:rPr>
              <a:t>of process cooperation</a:t>
            </a:r>
          </a:p>
          <a:p>
            <a:pPr lvl="1"/>
            <a:r>
              <a:rPr lang="en-US" sz="2200" dirty="0">
                <a:latin typeface="Times New Roman" pitchFamily="18" charset="0"/>
                <a:cs typeface="Times New Roman" pitchFamily="18" charset="0"/>
              </a:rPr>
              <a:t>Information sharing </a:t>
            </a:r>
          </a:p>
          <a:p>
            <a:pPr lvl="1"/>
            <a:r>
              <a:rPr lang="en-US" sz="2200" dirty="0">
                <a:latin typeface="Times New Roman" pitchFamily="18" charset="0"/>
                <a:cs typeface="Times New Roman" pitchFamily="18" charset="0"/>
              </a:rPr>
              <a:t>Computation speed-up</a:t>
            </a:r>
          </a:p>
          <a:p>
            <a:pPr lvl="1"/>
            <a:r>
              <a:rPr lang="en-US" sz="2200" dirty="0">
                <a:latin typeface="Times New Roman" pitchFamily="18" charset="0"/>
                <a:cs typeface="Times New Roman" pitchFamily="18" charset="0"/>
              </a:rPr>
              <a:t>Modularity</a:t>
            </a:r>
          </a:p>
          <a:p>
            <a:pPr lvl="1"/>
            <a:r>
              <a:rPr lang="en-US" sz="2200" dirty="0">
                <a:latin typeface="Times New Roman" pitchFamily="18" charset="0"/>
                <a:cs typeface="Times New Roman" pitchFamily="18" charset="0"/>
              </a:rPr>
              <a:t>Convenience</a:t>
            </a:r>
          </a:p>
          <a:p>
            <a:r>
              <a:rPr lang="en-IN" sz="2200" dirty="0">
                <a:latin typeface="Times New Roman" pitchFamily="18" charset="0"/>
                <a:cs typeface="Times New Roman" pitchFamily="18" charset="0"/>
              </a:rPr>
              <a:t> Inter process communication (IPC) is a mechanism which allows processes to communicate each other and synchronize their actions.</a:t>
            </a:r>
          </a:p>
        </p:txBody>
      </p:sp>
    </p:spTree>
    <p:extLst>
      <p:ext uri="{BB962C8B-B14F-4D97-AF65-F5344CB8AC3E}">
        <p14:creationId xmlns:p14="http://schemas.microsoft.com/office/powerpoint/2010/main" val="35994786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5" y="229668"/>
            <a:ext cx="11117705" cy="729703"/>
          </a:xfrm>
        </p:spPr>
        <p:txBody>
          <a:bodyPr>
            <a:normAutofit fontScale="90000"/>
          </a:bodyPr>
          <a:lstStyle/>
          <a:p>
            <a:r>
              <a:rPr lang="en-IN" dirty="0" smtClean="0"/>
              <a:t>Synchronization using LOCK variable</a:t>
            </a:r>
            <a:endParaRPr lang="en-IN" dirty="0"/>
          </a:p>
        </p:txBody>
      </p:sp>
      <p:sp>
        <p:nvSpPr>
          <p:cNvPr id="4" name="Rectangle 3"/>
          <p:cNvSpPr>
            <a:spLocks noGrp="1" noChangeArrowheads="1"/>
          </p:cNvSpPr>
          <p:nvPr>
            <p:ph idx="1"/>
          </p:nvPr>
        </p:nvSpPr>
        <p:spPr>
          <a:xfrm>
            <a:off x="319790" y="1199214"/>
            <a:ext cx="9693639" cy="5096655"/>
          </a:xfrm>
        </p:spPr>
        <p:txBody>
          <a:bodyPr>
            <a:noAutofit/>
          </a:bodyPr>
          <a:lstStyle/>
          <a:p>
            <a:pPr fontAlgn="base"/>
            <a:r>
              <a:rPr lang="en-US" sz="2000" dirty="0">
                <a:latin typeface="Times New Roman" panose="02020603050405020304" pitchFamily="18" charset="0"/>
                <a:cs typeface="Times New Roman" panose="02020603050405020304" pitchFamily="18" charset="0"/>
              </a:rPr>
              <a:t>This is a Software Mechanism implemented in User mode. </a:t>
            </a:r>
            <a:r>
              <a:rPr lang="en-US" sz="2000" dirty="0" smtClean="0">
                <a:latin typeface="Times New Roman" panose="02020603050405020304" pitchFamily="18" charset="0"/>
                <a:cs typeface="Times New Roman" panose="02020603050405020304" pitchFamily="18" charset="0"/>
              </a:rPr>
              <a:t>This can </a:t>
            </a:r>
            <a:r>
              <a:rPr lang="en-US" sz="2000" dirty="0">
                <a:latin typeface="Times New Roman" panose="02020603050405020304" pitchFamily="18" charset="0"/>
                <a:cs typeface="Times New Roman" panose="02020603050405020304" pitchFamily="18" charset="0"/>
              </a:rPr>
              <a:t>be used for more than two processes.</a:t>
            </a:r>
            <a:endParaRPr lang="en-US" sz="2000" dirty="0" smtClean="0">
              <a:latin typeface="Times New Roman" panose="02020603050405020304" pitchFamily="18" charset="0"/>
              <a:cs typeface="Times New Roman" panose="02020603050405020304" pitchFamily="18" charset="0"/>
            </a:endParaRPr>
          </a:p>
          <a:p>
            <a:pPr fontAlgn="base"/>
            <a:r>
              <a:rPr lang="en-US" sz="2000" dirty="0" smtClean="0">
                <a:latin typeface="Times New Roman" panose="02020603050405020304" pitchFamily="18" charset="0"/>
                <a:cs typeface="Times New Roman" panose="02020603050405020304" pitchFamily="18" charset="0"/>
              </a:rPr>
              <a:t>Lock </a:t>
            </a:r>
            <a:r>
              <a:rPr lang="en-US" sz="2000" dirty="0">
                <a:latin typeface="Times New Roman" panose="02020603050405020304" pitchFamily="18" charset="0"/>
                <a:cs typeface="Times New Roman" panose="02020603050405020304" pitchFamily="18" charset="0"/>
              </a:rPr>
              <a:t>value = 0 means the critical section is currently vacant and no process is present inside it.</a:t>
            </a:r>
          </a:p>
          <a:p>
            <a:pPr fontAlgn="base"/>
            <a:r>
              <a:rPr lang="en-US" sz="2000" dirty="0">
                <a:latin typeface="Times New Roman" panose="02020603050405020304" pitchFamily="18" charset="0"/>
                <a:cs typeface="Times New Roman" panose="02020603050405020304" pitchFamily="18" charset="0"/>
              </a:rPr>
              <a:t>Lock value = 1 means the critical section is currently occupied and a process is present inside it</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fontAlgn="base">
              <a:buNone/>
            </a:pPr>
            <a:r>
              <a:rPr lang="en-US" sz="2000" b="1" u="sng" dirty="0" smtClean="0">
                <a:latin typeface="Times New Roman" panose="02020603050405020304" pitchFamily="18" charset="0"/>
                <a:cs typeface="Times New Roman" panose="02020603050405020304" pitchFamily="18" charset="0"/>
              </a:rPr>
              <a:t>Scene-01</a:t>
            </a:r>
            <a:r>
              <a:rPr lang="en-US" sz="2000" b="1" u="sng"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fontAlgn="base"/>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Process </a:t>
            </a:r>
            <a:r>
              <a:rPr lang="en-US" sz="2000"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arrives.</a:t>
            </a:r>
          </a:p>
          <a:p>
            <a:pPr fontAlgn="base"/>
            <a:r>
              <a:rPr lang="en-US" sz="2000" dirty="0">
                <a:latin typeface="Times New Roman" panose="02020603050405020304" pitchFamily="18" charset="0"/>
                <a:cs typeface="Times New Roman" panose="02020603050405020304" pitchFamily="18" charset="0"/>
              </a:rPr>
              <a:t>It executes the lock!=0 instruction.</a:t>
            </a:r>
          </a:p>
          <a:p>
            <a:pPr fontAlgn="base"/>
            <a:r>
              <a:rPr lang="en-US" sz="2000" dirty="0">
                <a:latin typeface="Times New Roman" panose="02020603050405020304" pitchFamily="18" charset="0"/>
                <a:cs typeface="Times New Roman" panose="02020603050405020304" pitchFamily="18" charset="0"/>
              </a:rPr>
              <a:t>Since lock value is set to 0, so it returns value 0 to the while loop.</a:t>
            </a:r>
          </a:p>
          <a:p>
            <a:pPr fontAlgn="base"/>
            <a:r>
              <a:rPr lang="en-US" sz="2000" dirty="0">
                <a:latin typeface="Times New Roman" panose="02020603050405020304" pitchFamily="18" charset="0"/>
                <a:cs typeface="Times New Roman" panose="02020603050405020304" pitchFamily="18" charset="0"/>
              </a:rPr>
              <a:t>The while loop condition breaks.</a:t>
            </a:r>
          </a:p>
          <a:p>
            <a:pPr fontAlgn="base"/>
            <a:r>
              <a:rPr lang="en-US" sz="2000" dirty="0">
                <a:latin typeface="Times New Roman" panose="02020603050405020304" pitchFamily="18" charset="0"/>
                <a:cs typeface="Times New Roman" panose="02020603050405020304" pitchFamily="18" charset="0"/>
              </a:rPr>
              <a:t>It sets the lock value to 1 and enters the critical section.</a:t>
            </a:r>
          </a:p>
          <a:p>
            <a:pPr fontAlgn="base"/>
            <a:r>
              <a:rPr lang="en-US" sz="2000" dirty="0">
                <a:latin typeface="Times New Roman" panose="02020603050405020304" pitchFamily="18" charset="0"/>
                <a:cs typeface="Times New Roman" panose="02020603050405020304" pitchFamily="18" charset="0"/>
              </a:rPr>
              <a:t>Now, even if process 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gets preempted in the middle, no other process can enter the critical section.</a:t>
            </a:r>
          </a:p>
          <a:p>
            <a:pPr fontAlgn="base"/>
            <a:r>
              <a:rPr lang="en-US" sz="2000" dirty="0">
                <a:latin typeface="Times New Roman" panose="02020603050405020304" pitchFamily="18" charset="0"/>
                <a:cs typeface="Times New Roman" panose="02020603050405020304" pitchFamily="18" charset="0"/>
              </a:rPr>
              <a:t>Any other process can enter only after process 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completes and sets the lock value to 0.</a:t>
            </a:r>
          </a:p>
          <a:p>
            <a:pPr fontAlgn="base"/>
            <a:endParaRPr lang="en-US" sz="2000" dirty="0">
              <a:latin typeface="Times New Roman" panose="02020603050405020304" pitchFamily="18" charset="0"/>
              <a:cs typeface="Times New Roman" panose="02020603050405020304" pitchFamily="18" charset="0"/>
            </a:endParaRPr>
          </a:p>
        </p:txBody>
      </p:sp>
      <p:pic>
        <p:nvPicPr>
          <p:cNvPr id="15362" name="Picture 2" descr="https://www.gatevidyalay.com/wp-content/uploads/2018/10/Lock-Variable-Synchronization-Mechan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5076" y="3295417"/>
            <a:ext cx="3352800" cy="240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54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5" y="274638"/>
            <a:ext cx="11117705" cy="729703"/>
          </a:xfrm>
        </p:spPr>
        <p:txBody>
          <a:bodyPr>
            <a:normAutofit fontScale="90000"/>
          </a:bodyPr>
          <a:lstStyle/>
          <a:p>
            <a:r>
              <a:rPr lang="en-IN" dirty="0" smtClean="0"/>
              <a:t>Synchronization using LOCK variable</a:t>
            </a:r>
            <a:endParaRPr lang="en-IN" dirty="0"/>
          </a:p>
        </p:txBody>
      </p:sp>
      <p:sp>
        <p:nvSpPr>
          <p:cNvPr id="4" name="Rectangle 3"/>
          <p:cNvSpPr>
            <a:spLocks noGrp="1" noChangeArrowheads="1"/>
          </p:cNvSpPr>
          <p:nvPr>
            <p:ph idx="1"/>
          </p:nvPr>
        </p:nvSpPr>
        <p:spPr>
          <a:xfrm>
            <a:off x="319791" y="1199213"/>
            <a:ext cx="7010399" cy="5246557"/>
          </a:xfrm>
        </p:spPr>
        <p:txBody>
          <a:bodyPr>
            <a:normAutofit lnSpcReduction="10000"/>
          </a:bodyPr>
          <a:lstStyle/>
          <a:p>
            <a:pPr marL="0" indent="0" fontAlgn="base">
              <a:buNone/>
            </a:pPr>
            <a:r>
              <a:rPr lang="en-US" sz="2400" dirty="0">
                <a:latin typeface="Times New Roman" panose="02020603050405020304" pitchFamily="18" charset="0"/>
                <a:cs typeface="Times New Roman" panose="02020603050405020304" pitchFamily="18" charset="0"/>
              </a:rPr>
              <a:t> </a:t>
            </a:r>
          </a:p>
          <a:p>
            <a:pPr marL="0" indent="0" fontAlgn="base">
              <a:buNone/>
            </a:pPr>
            <a:r>
              <a:rPr lang="en-US" sz="2400" b="1" u="sng" dirty="0">
                <a:latin typeface="Times New Roman" panose="02020603050405020304" pitchFamily="18" charset="0"/>
                <a:cs typeface="Times New Roman" panose="02020603050405020304" pitchFamily="18" charset="0"/>
              </a:rPr>
              <a:t>Scene-02:</a:t>
            </a:r>
            <a:endParaRPr lang="en-US" sz="2400" b="1" dirty="0">
              <a:latin typeface="Times New Roman" panose="02020603050405020304" pitchFamily="18" charset="0"/>
              <a:cs typeface="Times New Roman" panose="02020603050405020304" pitchFamily="18" charset="0"/>
            </a:endParaRPr>
          </a:p>
          <a:p>
            <a:pPr marL="0" indent="0" fontAlgn="base">
              <a:buNone/>
            </a:pPr>
            <a:r>
              <a:rPr lang="en-US" sz="2400" dirty="0">
                <a:latin typeface="Times New Roman" panose="02020603050405020304" pitchFamily="18" charset="0"/>
                <a:cs typeface="Times New Roman" panose="02020603050405020304" pitchFamily="18" charset="0"/>
              </a:rPr>
              <a:t> </a:t>
            </a:r>
          </a:p>
          <a:p>
            <a:pPr fontAlgn="base"/>
            <a:r>
              <a:rPr lang="en-US" sz="2400" dirty="0">
                <a:latin typeface="Times New Roman" panose="02020603050405020304" pitchFamily="18" charset="0"/>
                <a:cs typeface="Times New Roman" panose="02020603050405020304" pitchFamily="18" charset="0"/>
              </a:rPr>
              <a:t>Another process P</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arrives.</a:t>
            </a:r>
          </a:p>
          <a:p>
            <a:pPr fontAlgn="base"/>
            <a:r>
              <a:rPr lang="en-US" sz="2400" dirty="0">
                <a:latin typeface="Times New Roman" panose="02020603050405020304" pitchFamily="18" charset="0"/>
                <a:cs typeface="Times New Roman" panose="02020603050405020304" pitchFamily="18" charset="0"/>
              </a:rPr>
              <a:t>It executes the lock!=0 instruction.</a:t>
            </a:r>
          </a:p>
          <a:p>
            <a:pPr fontAlgn="base"/>
            <a:r>
              <a:rPr lang="en-US" sz="2400" dirty="0">
                <a:latin typeface="Times New Roman" panose="02020603050405020304" pitchFamily="18" charset="0"/>
                <a:cs typeface="Times New Roman" panose="02020603050405020304" pitchFamily="18" charset="0"/>
              </a:rPr>
              <a:t>Since lock value is set to 1, so it returns value 1 to the while loop.</a:t>
            </a:r>
          </a:p>
          <a:p>
            <a:pPr fontAlgn="base"/>
            <a:r>
              <a:rPr lang="en-US" sz="2400" dirty="0">
                <a:latin typeface="Times New Roman" panose="02020603050405020304" pitchFamily="18" charset="0"/>
                <a:cs typeface="Times New Roman" panose="02020603050405020304" pitchFamily="18" charset="0"/>
              </a:rPr>
              <a:t>The returned value 1 does not break the while loop condition.</a:t>
            </a:r>
          </a:p>
          <a:p>
            <a:pPr fontAlgn="base"/>
            <a:r>
              <a:rPr lang="en-US" sz="2400" dirty="0">
                <a:latin typeface="Times New Roman" panose="02020603050405020304" pitchFamily="18" charset="0"/>
                <a:cs typeface="Times New Roman" panose="02020603050405020304" pitchFamily="18" charset="0"/>
              </a:rPr>
              <a:t>The process P</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is trapped inside an infinite while loop.</a:t>
            </a:r>
          </a:p>
          <a:p>
            <a:pPr fontAlgn="base"/>
            <a:r>
              <a:rPr lang="en-US" sz="2400" dirty="0">
                <a:latin typeface="Times New Roman" panose="02020603050405020304" pitchFamily="18" charset="0"/>
                <a:cs typeface="Times New Roman" panose="02020603050405020304" pitchFamily="18" charset="0"/>
              </a:rPr>
              <a:t>The while loop keeps the process P</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busy until the lock value becomes 0 and its condition breaks.</a:t>
            </a:r>
          </a:p>
          <a:p>
            <a:pPr>
              <a:buFont typeface="Monotype Sorts" pitchFamily="-84" charset="2"/>
              <a:buNone/>
            </a:pPr>
            <a:endParaRPr lang="en-US" sz="2400" dirty="0" smtClean="0">
              <a:latin typeface="Times New Roman" panose="02020603050405020304" pitchFamily="18" charset="0"/>
              <a:cs typeface="Times New Roman" panose="02020603050405020304" pitchFamily="18" charset="0"/>
            </a:endParaRPr>
          </a:p>
        </p:txBody>
      </p:sp>
      <p:pic>
        <p:nvPicPr>
          <p:cNvPr id="15362" name="Picture 2" descr="https://www.gatevidyalay.com/wp-content/uploads/2018/10/Lock-Variable-Synchronization-Mechan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352" y="1661488"/>
            <a:ext cx="3352800" cy="267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6445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5" y="274638"/>
            <a:ext cx="11117705" cy="729703"/>
          </a:xfrm>
        </p:spPr>
        <p:txBody>
          <a:bodyPr>
            <a:normAutofit fontScale="90000"/>
          </a:bodyPr>
          <a:lstStyle/>
          <a:p>
            <a:r>
              <a:rPr lang="en-IN" dirty="0" smtClean="0"/>
              <a:t>Synchronization using LOCK variable</a:t>
            </a:r>
            <a:endParaRPr lang="en-IN" dirty="0"/>
          </a:p>
        </p:txBody>
      </p:sp>
      <p:sp>
        <p:nvSpPr>
          <p:cNvPr id="4" name="Rectangle 3"/>
          <p:cNvSpPr>
            <a:spLocks noGrp="1" noChangeArrowheads="1"/>
          </p:cNvSpPr>
          <p:nvPr>
            <p:ph idx="1"/>
          </p:nvPr>
        </p:nvSpPr>
        <p:spPr>
          <a:xfrm>
            <a:off x="319791" y="1199213"/>
            <a:ext cx="8134661" cy="5246557"/>
          </a:xfrm>
        </p:spPr>
        <p:txBody>
          <a:bodyPr>
            <a:normAutofit fontScale="85000" lnSpcReduction="20000"/>
          </a:bodyPr>
          <a:lstStyle/>
          <a:p>
            <a:pPr marL="0" indent="0" fontAlgn="base">
              <a:buNone/>
            </a:pPr>
            <a:r>
              <a:rPr lang="en-US" sz="2400" dirty="0">
                <a:latin typeface="Times New Roman" panose="02020603050405020304" pitchFamily="18" charset="0"/>
                <a:cs typeface="Times New Roman" panose="02020603050405020304" pitchFamily="18" charset="0"/>
              </a:rPr>
              <a:t> </a:t>
            </a:r>
          </a:p>
          <a:p>
            <a:pPr marL="0" indent="0" fontAlgn="base">
              <a:buNone/>
            </a:pPr>
            <a:r>
              <a:rPr lang="en-US" sz="2400" b="1" u="sng" dirty="0" smtClean="0">
                <a:latin typeface="Times New Roman" panose="02020603050405020304" pitchFamily="18" charset="0"/>
                <a:cs typeface="Times New Roman" panose="02020603050405020304" pitchFamily="18" charset="0"/>
              </a:rPr>
              <a:t>Scene-03:</a:t>
            </a:r>
            <a:endParaRPr lang="en-US" sz="2400" b="1" dirty="0">
              <a:latin typeface="Times New Roman" panose="02020603050405020304" pitchFamily="18" charset="0"/>
              <a:cs typeface="Times New Roman" panose="02020603050405020304" pitchFamily="18" charset="0"/>
            </a:endParaRPr>
          </a:p>
          <a:p>
            <a:pPr marL="0" indent="0" fontAlgn="base">
              <a:buNone/>
            </a:pP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P0 gets into the entry section. Since the value of lock is 0 hence P0 tries to change its value from 0 to 1 and enters into the critical section.</a:t>
            </a:r>
          </a:p>
          <a:p>
            <a:r>
              <a:rPr lang="en-US" sz="2400" dirty="0" smtClean="0">
                <a:latin typeface="Times New Roman" panose="02020603050405020304" pitchFamily="18" charset="0"/>
                <a:cs typeface="Times New Roman" panose="02020603050405020304" pitchFamily="18" charset="0"/>
              </a:rPr>
              <a:t>Meanwhile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P0 </a:t>
            </a:r>
            <a:r>
              <a:rPr lang="en-US" sz="2400" dirty="0">
                <a:latin typeface="Times New Roman" panose="02020603050405020304" pitchFamily="18" charset="0"/>
                <a:cs typeface="Times New Roman" panose="02020603050405020304" pitchFamily="18" charset="0"/>
              </a:rPr>
              <a:t>is preempted by the CPU and </a:t>
            </a:r>
            <a:r>
              <a:rPr lang="en-US" sz="2400" dirty="0" smtClean="0">
                <a:latin typeface="Times New Roman" panose="02020603050405020304" pitchFamily="18" charset="0"/>
                <a:cs typeface="Times New Roman" panose="02020603050405020304" pitchFamily="18" charset="0"/>
              </a:rPr>
              <a:t>P1 </a:t>
            </a:r>
            <a:r>
              <a:rPr lang="en-US" sz="2400" dirty="0">
                <a:latin typeface="Times New Roman" panose="02020603050405020304" pitchFamily="18" charset="0"/>
                <a:cs typeface="Times New Roman" panose="02020603050405020304" pitchFamily="18" charset="0"/>
              </a:rPr>
              <a:t>gets scheduled. Now there is no other process in the critical section and the value of lock </a:t>
            </a:r>
            <a:r>
              <a:rPr lang="en-US" sz="2400" dirty="0" smtClean="0">
                <a:latin typeface="Times New Roman" panose="02020603050405020304" pitchFamily="18" charset="0"/>
                <a:cs typeface="Times New Roman" panose="02020603050405020304" pitchFamily="18" charset="0"/>
              </a:rPr>
              <a:t>variable remains </a:t>
            </a:r>
            <a:r>
              <a:rPr lang="en-US" sz="2400" dirty="0">
                <a:latin typeface="Times New Roman" panose="02020603050405020304" pitchFamily="18" charset="0"/>
                <a:cs typeface="Times New Roman" panose="02020603050405020304" pitchFamily="18" charset="0"/>
              </a:rPr>
              <a:t>0. </a:t>
            </a:r>
            <a:r>
              <a:rPr lang="en-US" sz="2400" dirty="0" smtClean="0">
                <a:latin typeface="Times New Roman" panose="02020603050405020304" pitchFamily="18" charset="0"/>
                <a:cs typeface="Times New Roman" panose="02020603050405020304" pitchFamily="18" charset="0"/>
              </a:rPr>
              <a:t>P1 </a:t>
            </a:r>
            <a:r>
              <a:rPr lang="en-US" sz="2400" dirty="0">
                <a:latin typeface="Times New Roman" panose="02020603050405020304" pitchFamily="18" charset="0"/>
                <a:cs typeface="Times New Roman" panose="02020603050405020304" pitchFamily="18" charset="0"/>
              </a:rPr>
              <a:t>also wants to execute its critical section. It enters into the critical section by setting the lock variable to 1.</a:t>
            </a:r>
          </a:p>
          <a:p>
            <a:r>
              <a:rPr lang="en-US" sz="2400" dirty="0">
                <a:latin typeface="Times New Roman" panose="02020603050405020304" pitchFamily="18" charset="0"/>
                <a:cs typeface="Times New Roman" panose="02020603050405020304" pitchFamily="18" charset="0"/>
              </a:rPr>
              <a:t>Now, CPU changes </a:t>
            </a:r>
            <a:r>
              <a:rPr lang="en-US" sz="2400" dirty="0" smtClean="0">
                <a:latin typeface="Times New Roman" panose="02020603050405020304" pitchFamily="18" charset="0"/>
                <a:cs typeface="Times New Roman" panose="02020603050405020304" pitchFamily="18" charset="0"/>
              </a:rPr>
              <a:t>P0's </a:t>
            </a:r>
            <a:r>
              <a:rPr lang="en-US" sz="2400" dirty="0">
                <a:latin typeface="Times New Roman" panose="02020603050405020304" pitchFamily="18" charset="0"/>
                <a:cs typeface="Times New Roman" panose="02020603050405020304" pitchFamily="18" charset="0"/>
              </a:rPr>
              <a:t>state from waiting to running. </a:t>
            </a:r>
            <a:r>
              <a:rPr lang="en-US" sz="2400" dirty="0" smtClean="0">
                <a:latin typeface="Times New Roman" panose="02020603050405020304" pitchFamily="18" charset="0"/>
                <a:cs typeface="Times New Roman" panose="02020603050405020304" pitchFamily="18" charset="0"/>
              </a:rPr>
              <a:t>P0 </a:t>
            </a:r>
            <a:r>
              <a:rPr lang="en-US" sz="2400" dirty="0">
                <a:latin typeface="Times New Roman" panose="02020603050405020304" pitchFamily="18" charset="0"/>
                <a:cs typeface="Times New Roman" panose="02020603050405020304" pitchFamily="18" charset="0"/>
              </a:rPr>
              <a:t>is yet to finish its critical section. </a:t>
            </a:r>
            <a:r>
              <a:rPr lang="en-US" sz="2400" dirty="0" smtClean="0">
                <a:latin typeface="Times New Roman" panose="02020603050405020304" pitchFamily="18" charset="0"/>
                <a:cs typeface="Times New Roman" panose="02020603050405020304" pitchFamily="18" charset="0"/>
              </a:rPr>
              <a:t>P0 </a:t>
            </a:r>
            <a:r>
              <a:rPr lang="en-US" sz="2400" dirty="0">
                <a:latin typeface="Times New Roman" panose="02020603050405020304" pitchFamily="18" charset="0"/>
                <a:cs typeface="Times New Roman" panose="02020603050405020304" pitchFamily="18" charset="0"/>
              </a:rPr>
              <a:t>has already checked the value of lock variable and remembers that its value was 0 when it previously checked it. Hence, it also enters into the critical section without checking the updated value of lock variable.</a:t>
            </a:r>
          </a:p>
          <a:p>
            <a:r>
              <a:rPr lang="en-US" sz="2400" dirty="0">
                <a:latin typeface="Times New Roman" panose="02020603050405020304" pitchFamily="18" charset="0"/>
                <a:cs typeface="Times New Roman" panose="02020603050405020304" pitchFamily="18" charset="0"/>
              </a:rPr>
              <a:t>Now, we got two processes in the critical section. According to the condition of mutual exclusion, </a:t>
            </a:r>
            <a:r>
              <a:rPr lang="en-US" sz="2400" dirty="0" smtClean="0">
                <a:latin typeface="Times New Roman" panose="02020603050405020304" pitchFamily="18" charset="0"/>
                <a:cs typeface="Times New Roman" panose="02020603050405020304" pitchFamily="18" charset="0"/>
              </a:rPr>
              <a:t>more than </a:t>
            </a:r>
            <a:r>
              <a:rPr lang="en-US" sz="2400" dirty="0">
                <a:latin typeface="Times New Roman" panose="02020603050405020304" pitchFamily="18" charset="0"/>
                <a:cs typeface="Times New Roman" panose="02020603050405020304" pitchFamily="18" charset="0"/>
              </a:rPr>
              <a:t>one process in the critical section must not be present at the same time. Hence, the lock variable mechanism doesn't guarantee the mutual exclusion.</a:t>
            </a:r>
          </a:p>
          <a:p>
            <a:pPr>
              <a:buFont typeface="Monotype Sorts" pitchFamily="-84" charset="2"/>
              <a:buNone/>
            </a:pPr>
            <a:endParaRPr lang="en-US" sz="2400" dirty="0" smtClean="0">
              <a:latin typeface="Times New Roman" panose="02020603050405020304" pitchFamily="18" charset="0"/>
              <a:cs typeface="Times New Roman" panose="02020603050405020304" pitchFamily="18" charset="0"/>
            </a:endParaRPr>
          </a:p>
        </p:txBody>
      </p:sp>
      <p:pic>
        <p:nvPicPr>
          <p:cNvPr id="15362" name="Picture 2" descr="https://www.gatevidyalay.com/wp-content/uploads/2018/10/Lock-Variable-Synchronization-Mechan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324" y="1661488"/>
            <a:ext cx="2818827" cy="267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6101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5" y="619409"/>
            <a:ext cx="11117705" cy="729703"/>
          </a:xfrm>
        </p:spPr>
        <p:txBody>
          <a:bodyPr>
            <a:normAutofit fontScale="90000"/>
          </a:bodyPr>
          <a:lstStyle/>
          <a:p>
            <a:r>
              <a:rPr lang="en-IN" dirty="0" smtClean="0"/>
              <a:t>Synchronization using </a:t>
            </a:r>
            <a:r>
              <a:rPr lang="en-IN" dirty="0"/>
              <a:t>TURN </a:t>
            </a:r>
            <a:r>
              <a:rPr lang="en-IN" dirty="0" smtClean="0"/>
              <a:t>variable or </a:t>
            </a:r>
            <a:r>
              <a:rPr lang="en-IN" dirty="0"/>
              <a:t>Strict Alternation </a:t>
            </a:r>
            <a:r>
              <a:rPr lang="en-IN" dirty="0" smtClean="0"/>
              <a:t>Approach</a:t>
            </a:r>
            <a:endParaRPr lang="en-IN" dirty="0"/>
          </a:p>
        </p:txBody>
      </p:sp>
      <p:sp>
        <p:nvSpPr>
          <p:cNvPr id="4" name="Rectangle 3"/>
          <p:cNvSpPr>
            <a:spLocks noGrp="1" noChangeArrowheads="1"/>
          </p:cNvSpPr>
          <p:nvPr>
            <p:ph idx="1"/>
          </p:nvPr>
        </p:nvSpPr>
        <p:spPr>
          <a:xfrm>
            <a:off x="319791" y="1484026"/>
            <a:ext cx="11762281" cy="4961744"/>
          </a:xfrm>
        </p:spPr>
        <p:txBody>
          <a:bodyPr>
            <a:normAutofit/>
          </a:bodyPr>
          <a:lstStyle/>
          <a:p>
            <a:r>
              <a:rPr lang="en-US" sz="2000" dirty="0" smtClean="0">
                <a:latin typeface="Times New Roman" panose="02020603050405020304" pitchFamily="18" charset="0"/>
                <a:cs typeface="Times New Roman" panose="02020603050405020304" pitchFamily="18" charset="0"/>
              </a:rPr>
              <a:t>Turn </a:t>
            </a:r>
            <a:r>
              <a:rPr lang="en-US" sz="2000" dirty="0">
                <a:latin typeface="Times New Roman" panose="02020603050405020304" pitchFamily="18" charset="0"/>
                <a:cs typeface="Times New Roman" panose="02020603050405020304" pitchFamily="18" charset="0"/>
              </a:rPr>
              <a:t>variable is a synchronization mechanism that provides synchronization among two processes.</a:t>
            </a:r>
          </a:p>
          <a:p>
            <a:r>
              <a:rPr lang="en-US" sz="2000" dirty="0">
                <a:latin typeface="Times New Roman" panose="02020603050405020304" pitchFamily="18" charset="0"/>
                <a:cs typeface="Times New Roman" panose="02020603050405020304" pitchFamily="18" charset="0"/>
              </a:rPr>
              <a:t>It uses a turn variable to provide the synchronization</a:t>
            </a:r>
            <a:r>
              <a:rPr lang="en-US" sz="2000" dirty="0" smtClean="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Initially, turn value is set to 0</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Turn value = 0 means it is the turn of process P0 to enter the critical section.</a:t>
            </a:r>
          </a:p>
          <a:p>
            <a:pPr lvl="1"/>
            <a:r>
              <a:rPr lang="en-US" sz="2000" dirty="0">
                <a:latin typeface="Times New Roman" panose="02020603050405020304" pitchFamily="18" charset="0"/>
                <a:cs typeface="Times New Roman" panose="02020603050405020304" pitchFamily="18" charset="0"/>
              </a:rPr>
              <a:t>Turn value = 1 means it is the turn of process P1 to enter the critical section.</a:t>
            </a:r>
            <a:endParaRPr lang="en-US" sz="2000" dirty="0" smtClean="0">
              <a:latin typeface="Times New Roman" panose="02020603050405020304" pitchFamily="18" charset="0"/>
              <a:cs typeface="Times New Roman" panose="02020603050405020304" pitchFamily="18" charset="0"/>
            </a:endParaRPr>
          </a:p>
          <a:p>
            <a:pPr>
              <a:buFont typeface="Monotype Sorts" pitchFamily="-84" charset="2"/>
              <a:buNone/>
            </a:pPr>
            <a:endParaRPr lang="en-US" sz="2400" dirty="0" smtClean="0">
              <a:latin typeface="Times New Roman" panose="02020603050405020304" pitchFamily="18" charset="0"/>
              <a:cs typeface="Times New Roman" panose="02020603050405020304" pitchFamily="18" charset="0"/>
            </a:endParaRPr>
          </a:p>
        </p:txBody>
      </p:sp>
      <p:pic>
        <p:nvPicPr>
          <p:cNvPr id="16387" name="Picture 3" descr="https://www.gatevidyalay.com/wp-content/uploads/2018/11/Turn-Variable-Synchronization-Mechan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715" y="3517692"/>
            <a:ext cx="74485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8668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5" y="214678"/>
            <a:ext cx="11117705" cy="729703"/>
          </a:xfrm>
        </p:spPr>
        <p:txBody>
          <a:bodyPr>
            <a:normAutofit fontScale="90000"/>
          </a:bodyPr>
          <a:lstStyle/>
          <a:p>
            <a:r>
              <a:rPr lang="en-IN" dirty="0" smtClean="0"/>
              <a:t>Synchronization using TURN variable</a:t>
            </a:r>
            <a:endParaRPr lang="en-IN" dirty="0"/>
          </a:p>
        </p:txBody>
      </p:sp>
      <p:sp>
        <p:nvSpPr>
          <p:cNvPr id="4" name="Rectangle 3"/>
          <p:cNvSpPr>
            <a:spLocks noGrp="1" noChangeArrowheads="1"/>
          </p:cNvSpPr>
          <p:nvPr>
            <p:ph idx="1"/>
          </p:nvPr>
        </p:nvSpPr>
        <p:spPr>
          <a:xfrm>
            <a:off x="319791" y="884423"/>
            <a:ext cx="11582399" cy="5246557"/>
          </a:xfrm>
        </p:spPr>
        <p:txBody>
          <a:bodyPr>
            <a:normAutofit/>
          </a:bodyPr>
          <a:lstStyle/>
          <a:p>
            <a:pPr fontAlgn="base"/>
            <a:r>
              <a:rPr lang="en-US" sz="2000" b="1" u="sng" dirty="0">
                <a:latin typeface="Times New Roman" panose="02020603050405020304" pitchFamily="18" charset="0"/>
                <a:cs typeface="Times New Roman" panose="02020603050405020304" pitchFamily="18" charset="0"/>
              </a:rPr>
              <a:t>Scene-01</a:t>
            </a:r>
            <a:r>
              <a:rPr lang="en-US" sz="2000" b="1" u="sng"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fontAlgn="base"/>
            <a:r>
              <a:rPr lang="en-US" sz="2000" dirty="0">
                <a:latin typeface="Times New Roman" panose="02020603050405020304" pitchFamily="18" charset="0"/>
                <a:cs typeface="Times New Roman" panose="02020603050405020304" pitchFamily="18" charset="0"/>
              </a:rPr>
              <a:t>Process 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arrives.</a:t>
            </a:r>
          </a:p>
          <a:p>
            <a:pPr fontAlgn="base"/>
            <a:r>
              <a:rPr lang="en-US" sz="2000" dirty="0">
                <a:latin typeface="Times New Roman" panose="02020603050405020304" pitchFamily="18" charset="0"/>
                <a:cs typeface="Times New Roman" panose="02020603050405020304" pitchFamily="18" charset="0"/>
              </a:rPr>
              <a:t>It executes the turn!=0 instruction.</a:t>
            </a:r>
          </a:p>
          <a:p>
            <a:pPr fontAlgn="base"/>
            <a:r>
              <a:rPr lang="en-US" sz="2000" dirty="0">
                <a:latin typeface="Times New Roman" panose="02020603050405020304" pitchFamily="18" charset="0"/>
                <a:cs typeface="Times New Roman" panose="02020603050405020304" pitchFamily="18" charset="0"/>
              </a:rPr>
              <a:t>Since turn value is set to 0, so it returns value 0 to the while loop.</a:t>
            </a:r>
          </a:p>
          <a:p>
            <a:pPr fontAlgn="base"/>
            <a:r>
              <a:rPr lang="en-US" sz="2000" dirty="0">
                <a:latin typeface="Times New Roman" panose="02020603050405020304" pitchFamily="18" charset="0"/>
                <a:cs typeface="Times New Roman" panose="02020603050405020304" pitchFamily="18" charset="0"/>
              </a:rPr>
              <a:t>The while loop condition breaks.</a:t>
            </a:r>
          </a:p>
          <a:p>
            <a:pPr fontAlgn="base"/>
            <a:r>
              <a:rPr lang="en-US" sz="2000" dirty="0">
                <a:latin typeface="Times New Roman" panose="02020603050405020304" pitchFamily="18" charset="0"/>
                <a:cs typeface="Times New Roman" panose="02020603050405020304" pitchFamily="18" charset="0"/>
              </a:rPr>
              <a:t>Process 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enters the critical section and executes.</a:t>
            </a:r>
          </a:p>
          <a:p>
            <a:pPr fontAlgn="base"/>
            <a:r>
              <a:rPr lang="en-US" sz="2000" dirty="0">
                <a:latin typeface="Times New Roman" panose="02020603050405020304" pitchFamily="18" charset="0"/>
                <a:cs typeface="Times New Roman" panose="02020603050405020304" pitchFamily="18" charset="0"/>
              </a:rPr>
              <a:t>Now, even if process 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gets preempted in the middle, process 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can not enter the critical section.</a:t>
            </a:r>
          </a:p>
          <a:p>
            <a:pPr fontAlgn="base"/>
            <a:r>
              <a:rPr lang="en-US" sz="2000" dirty="0">
                <a:latin typeface="Times New Roman" panose="02020603050405020304" pitchFamily="18" charset="0"/>
                <a:cs typeface="Times New Roman" panose="02020603050405020304" pitchFamily="18" charset="0"/>
              </a:rPr>
              <a:t>Process 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can not enter unless process 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completes and sets the turn value to 1.</a:t>
            </a:r>
          </a:p>
          <a:p>
            <a:pPr>
              <a:buFont typeface="Monotype Sorts" pitchFamily="-84" charset="2"/>
              <a:buNone/>
            </a:pPr>
            <a:endParaRPr lang="en-US" sz="2400" dirty="0" smtClean="0">
              <a:latin typeface="Times New Roman" panose="02020603050405020304" pitchFamily="18" charset="0"/>
              <a:cs typeface="Times New Roman" panose="02020603050405020304" pitchFamily="18" charset="0"/>
            </a:endParaRPr>
          </a:p>
        </p:txBody>
      </p:sp>
      <p:pic>
        <p:nvPicPr>
          <p:cNvPr id="16387" name="Picture 3" descr="https://www.gatevidyalay.com/wp-content/uploads/2018/11/Turn-Variable-Synchronization-Mechan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475" y="4012368"/>
            <a:ext cx="74485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2933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5" y="214678"/>
            <a:ext cx="11117705" cy="729703"/>
          </a:xfrm>
        </p:spPr>
        <p:txBody>
          <a:bodyPr>
            <a:normAutofit fontScale="90000"/>
          </a:bodyPr>
          <a:lstStyle/>
          <a:p>
            <a:r>
              <a:rPr lang="en-IN" dirty="0" smtClean="0"/>
              <a:t>Synchronization using TURN variable</a:t>
            </a:r>
            <a:endParaRPr lang="en-IN" dirty="0"/>
          </a:p>
        </p:txBody>
      </p:sp>
      <p:sp>
        <p:nvSpPr>
          <p:cNvPr id="4" name="Rectangle 3"/>
          <p:cNvSpPr>
            <a:spLocks noGrp="1" noChangeArrowheads="1"/>
          </p:cNvSpPr>
          <p:nvPr>
            <p:ph idx="1"/>
          </p:nvPr>
        </p:nvSpPr>
        <p:spPr>
          <a:xfrm>
            <a:off x="319791" y="884423"/>
            <a:ext cx="11582399" cy="5246557"/>
          </a:xfrm>
        </p:spPr>
        <p:txBody>
          <a:bodyPr>
            <a:normAutofit/>
          </a:bodyPr>
          <a:lstStyle/>
          <a:p>
            <a:pPr fontAlgn="base"/>
            <a:r>
              <a:rPr lang="en-US" sz="2000" b="1" u="sng" dirty="0">
                <a:latin typeface="Times New Roman" panose="02020603050405020304" pitchFamily="18" charset="0"/>
                <a:cs typeface="Times New Roman" panose="02020603050405020304" pitchFamily="18" charset="0"/>
              </a:rPr>
              <a:t>Scene-02</a:t>
            </a:r>
            <a:r>
              <a:rPr lang="en-US" sz="2000" b="1" u="sng"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fontAlgn="base"/>
            <a:r>
              <a:rPr lang="en-US" sz="2000" dirty="0">
                <a:latin typeface="Times New Roman" panose="02020603050405020304" pitchFamily="18" charset="0"/>
                <a:cs typeface="Times New Roman" panose="02020603050405020304" pitchFamily="18" charset="0"/>
              </a:rPr>
              <a:t>Process 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arrives.</a:t>
            </a:r>
          </a:p>
          <a:p>
            <a:pPr fontAlgn="base"/>
            <a:r>
              <a:rPr lang="en-US" sz="2000" dirty="0">
                <a:latin typeface="Times New Roman" panose="02020603050405020304" pitchFamily="18" charset="0"/>
                <a:cs typeface="Times New Roman" panose="02020603050405020304" pitchFamily="18" charset="0"/>
              </a:rPr>
              <a:t>It executes the turn!=1 instruction.</a:t>
            </a:r>
          </a:p>
          <a:p>
            <a:pPr fontAlgn="base"/>
            <a:r>
              <a:rPr lang="en-US" sz="2000" dirty="0">
                <a:latin typeface="Times New Roman" panose="02020603050405020304" pitchFamily="18" charset="0"/>
                <a:cs typeface="Times New Roman" panose="02020603050405020304" pitchFamily="18" charset="0"/>
              </a:rPr>
              <a:t>Since turn value is set to 0, so it returns value 1 to the while loop.</a:t>
            </a:r>
          </a:p>
          <a:p>
            <a:pPr fontAlgn="base"/>
            <a:r>
              <a:rPr lang="en-US" sz="2000" dirty="0">
                <a:latin typeface="Times New Roman" panose="02020603050405020304" pitchFamily="18" charset="0"/>
                <a:cs typeface="Times New Roman" panose="02020603050405020304" pitchFamily="18" charset="0"/>
              </a:rPr>
              <a:t>The returned value 1 does not break the while loop condition.</a:t>
            </a:r>
          </a:p>
          <a:p>
            <a:pPr fontAlgn="base"/>
            <a:r>
              <a:rPr lang="en-US" sz="2000" dirty="0">
                <a:latin typeface="Times New Roman" panose="02020603050405020304" pitchFamily="18" charset="0"/>
                <a:cs typeface="Times New Roman" panose="02020603050405020304" pitchFamily="18" charset="0"/>
              </a:rPr>
              <a:t>The process 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is trapped inside an infinite while loop.</a:t>
            </a:r>
          </a:p>
          <a:p>
            <a:pPr fontAlgn="base"/>
            <a:r>
              <a:rPr lang="en-US" sz="2000" dirty="0">
                <a:latin typeface="Times New Roman" panose="02020603050405020304" pitchFamily="18" charset="0"/>
                <a:cs typeface="Times New Roman" panose="02020603050405020304" pitchFamily="18" charset="0"/>
              </a:rPr>
              <a:t>The while loop keeps the process 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busy until the turn value becomes 1 and its condition breaks.</a:t>
            </a:r>
          </a:p>
          <a:p>
            <a:pPr>
              <a:buFont typeface="Monotype Sorts" pitchFamily="-84" charset="2"/>
              <a:buNone/>
            </a:pPr>
            <a:endParaRPr lang="en-US" sz="2400" dirty="0" smtClean="0">
              <a:latin typeface="Times New Roman" panose="02020603050405020304" pitchFamily="18" charset="0"/>
              <a:cs typeface="Times New Roman" panose="02020603050405020304" pitchFamily="18" charset="0"/>
            </a:endParaRPr>
          </a:p>
        </p:txBody>
      </p:sp>
      <p:pic>
        <p:nvPicPr>
          <p:cNvPr id="16387" name="Picture 3" descr="https://www.gatevidyalay.com/wp-content/uploads/2018/11/Turn-Variable-Synchronization-Mechan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475" y="4012368"/>
            <a:ext cx="74485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954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5" y="214678"/>
            <a:ext cx="11117705" cy="729703"/>
          </a:xfrm>
        </p:spPr>
        <p:txBody>
          <a:bodyPr>
            <a:normAutofit fontScale="90000"/>
          </a:bodyPr>
          <a:lstStyle/>
          <a:p>
            <a:r>
              <a:rPr lang="en-IN" dirty="0" smtClean="0"/>
              <a:t>Synchronization using TURN variable</a:t>
            </a:r>
            <a:endParaRPr lang="en-IN" dirty="0"/>
          </a:p>
        </p:txBody>
      </p:sp>
      <p:sp>
        <p:nvSpPr>
          <p:cNvPr id="4" name="Rectangle 3"/>
          <p:cNvSpPr>
            <a:spLocks noGrp="1" noChangeArrowheads="1"/>
          </p:cNvSpPr>
          <p:nvPr>
            <p:ph idx="1"/>
          </p:nvPr>
        </p:nvSpPr>
        <p:spPr>
          <a:xfrm>
            <a:off x="319791" y="884423"/>
            <a:ext cx="11582399" cy="5246557"/>
          </a:xfrm>
        </p:spPr>
        <p:txBody>
          <a:bodyPr>
            <a:normAutofit/>
          </a:bodyPr>
          <a:lstStyle/>
          <a:p>
            <a:pPr fontAlgn="base"/>
            <a:r>
              <a:rPr lang="en-US" sz="2000" b="1" u="sng" dirty="0">
                <a:latin typeface="Times New Roman" panose="02020603050405020304" pitchFamily="18" charset="0"/>
                <a:cs typeface="Times New Roman" panose="02020603050405020304" pitchFamily="18" charset="0"/>
              </a:rPr>
              <a:t>Scene-03</a:t>
            </a:r>
            <a:r>
              <a:rPr lang="en-US" sz="2000" b="1" u="sng"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fontAlgn="base"/>
            <a:r>
              <a:rPr lang="en-US" sz="2000" dirty="0">
                <a:latin typeface="Times New Roman" panose="02020603050405020304" pitchFamily="18" charset="0"/>
                <a:cs typeface="Times New Roman" panose="02020603050405020304" pitchFamily="18" charset="0"/>
              </a:rPr>
              <a:t>Process 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comes out of the critical section and sets the turn value to 1.</a:t>
            </a:r>
          </a:p>
          <a:p>
            <a:pPr fontAlgn="base"/>
            <a:r>
              <a:rPr lang="en-US" sz="2000" dirty="0">
                <a:latin typeface="Times New Roman" panose="02020603050405020304" pitchFamily="18" charset="0"/>
                <a:cs typeface="Times New Roman" panose="02020603050405020304" pitchFamily="18" charset="0"/>
              </a:rPr>
              <a:t>The while loop condition of process 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breaks.</a:t>
            </a:r>
          </a:p>
          <a:p>
            <a:pPr fontAlgn="base"/>
            <a:r>
              <a:rPr lang="en-US" sz="2000" dirty="0">
                <a:latin typeface="Times New Roman" panose="02020603050405020304" pitchFamily="18" charset="0"/>
                <a:cs typeface="Times New Roman" panose="02020603050405020304" pitchFamily="18" charset="0"/>
              </a:rPr>
              <a:t>Now, the process 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waiting for the critical section enters the critical section and execute.</a:t>
            </a:r>
          </a:p>
          <a:p>
            <a:pPr fontAlgn="base"/>
            <a:r>
              <a:rPr lang="en-US" sz="2000" dirty="0">
                <a:latin typeface="Times New Roman" panose="02020603050405020304" pitchFamily="18" charset="0"/>
                <a:cs typeface="Times New Roman" panose="02020603050405020304" pitchFamily="18" charset="0"/>
              </a:rPr>
              <a:t>Now, even if process 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gets preempted in the middle, process 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can not enter the critical section.</a:t>
            </a:r>
          </a:p>
          <a:p>
            <a:pPr fontAlgn="base"/>
            <a:r>
              <a:rPr lang="en-US" sz="2000" dirty="0">
                <a:latin typeface="Times New Roman" panose="02020603050405020304" pitchFamily="18" charset="0"/>
                <a:cs typeface="Times New Roman" panose="02020603050405020304" pitchFamily="18" charset="0"/>
              </a:rPr>
              <a:t>Process P</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can not enter unless process 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completes and sets the turn value to 0.</a:t>
            </a:r>
          </a:p>
          <a:p>
            <a:pPr>
              <a:buFont typeface="Monotype Sorts" pitchFamily="-84" charset="2"/>
              <a:buNone/>
            </a:pPr>
            <a:endParaRPr lang="en-US" sz="2400" dirty="0" smtClean="0">
              <a:latin typeface="Times New Roman" panose="02020603050405020304" pitchFamily="18" charset="0"/>
              <a:cs typeface="Times New Roman" panose="02020603050405020304" pitchFamily="18" charset="0"/>
            </a:endParaRPr>
          </a:p>
        </p:txBody>
      </p:sp>
      <p:pic>
        <p:nvPicPr>
          <p:cNvPr id="16387" name="Picture 3" descr="https://www.gatevidyalay.com/wp-content/uploads/2018/11/Turn-Variable-Synchronization-Mechan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475" y="4012368"/>
            <a:ext cx="74485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857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5" y="214678"/>
            <a:ext cx="11117705" cy="729703"/>
          </a:xfrm>
        </p:spPr>
        <p:txBody>
          <a:bodyPr>
            <a:normAutofit fontScale="90000"/>
          </a:bodyPr>
          <a:lstStyle/>
          <a:p>
            <a:r>
              <a:rPr lang="en-IN" dirty="0" smtClean="0"/>
              <a:t>Synchronization using TURN variable</a:t>
            </a:r>
            <a:endParaRPr lang="en-IN" dirty="0"/>
          </a:p>
        </p:txBody>
      </p:sp>
      <p:sp>
        <p:nvSpPr>
          <p:cNvPr id="4" name="Rectangle 3"/>
          <p:cNvSpPr>
            <a:spLocks noGrp="1" noChangeArrowheads="1"/>
          </p:cNvSpPr>
          <p:nvPr>
            <p:ph idx="1"/>
          </p:nvPr>
        </p:nvSpPr>
        <p:spPr>
          <a:xfrm>
            <a:off x="319791" y="929393"/>
            <a:ext cx="11582399" cy="5246557"/>
          </a:xfrm>
        </p:spPr>
        <p:txBody>
          <a:bodyPr>
            <a:normAutofit/>
          </a:bodyPr>
          <a:lstStyle/>
          <a:p>
            <a:r>
              <a:rPr lang="en-US" sz="2000" b="1" dirty="0">
                <a:latin typeface="Times New Roman" panose="02020603050405020304" pitchFamily="18" charset="0"/>
                <a:cs typeface="Times New Roman" panose="02020603050405020304" pitchFamily="18" charset="0"/>
              </a:rPr>
              <a:t>Mutual Exclusion</a:t>
            </a:r>
          </a:p>
          <a:p>
            <a:pPr marL="0" indent="0">
              <a:buNone/>
            </a:pPr>
            <a:r>
              <a:rPr lang="en-US" sz="2000" dirty="0">
                <a:latin typeface="Times New Roman" panose="02020603050405020304" pitchFamily="18" charset="0"/>
                <a:cs typeface="Times New Roman" panose="02020603050405020304" pitchFamily="18" charset="0"/>
              </a:rPr>
              <a:t>The strict alternation approach provides mutual exclusion in every case. This procedure works only for two processes. The pseudo code is different for both of the processes. The process will only enter when it sees that the turn variable is equal to its Process ID otherwise not Hence No process can enter in the critical section regardless of its turn.</a:t>
            </a:r>
          </a:p>
          <a:p>
            <a:r>
              <a:rPr lang="en-US" sz="2000" b="1" dirty="0">
                <a:latin typeface="Times New Roman" panose="02020603050405020304" pitchFamily="18" charset="0"/>
                <a:cs typeface="Times New Roman" panose="02020603050405020304" pitchFamily="18" charset="0"/>
              </a:rPr>
              <a:t>Progress</a:t>
            </a:r>
          </a:p>
          <a:p>
            <a:pPr marL="0" indent="0">
              <a:buNone/>
            </a:pPr>
            <a:r>
              <a:rPr lang="en-US" sz="2000" dirty="0">
                <a:latin typeface="Times New Roman" panose="02020603050405020304" pitchFamily="18" charset="0"/>
                <a:cs typeface="Times New Roman" panose="02020603050405020304" pitchFamily="18" charset="0"/>
              </a:rPr>
              <a:t>Progress is not guaranteed in this mechanism. If Pi doesn't want to get enter into the critical section on its turn then </a:t>
            </a:r>
            <a:r>
              <a:rPr lang="en-US" sz="2000" dirty="0" err="1">
                <a:latin typeface="Times New Roman" panose="02020603050405020304" pitchFamily="18" charset="0"/>
                <a:cs typeface="Times New Roman" panose="02020603050405020304" pitchFamily="18" charset="0"/>
              </a:rPr>
              <a:t>Pj</a:t>
            </a:r>
            <a:r>
              <a:rPr lang="en-US" sz="2000" dirty="0">
                <a:latin typeface="Times New Roman" panose="02020603050405020304" pitchFamily="18" charset="0"/>
                <a:cs typeface="Times New Roman" panose="02020603050405020304" pitchFamily="18" charset="0"/>
              </a:rPr>
              <a:t> got blocked for infinite time. </a:t>
            </a:r>
            <a:r>
              <a:rPr lang="en-US" sz="2000" dirty="0" err="1">
                <a:latin typeface="Times New Roman" panose="02020603050405020304" pitchFamily="18" charset="0"/>
                <a:cs typeface="Times New Roman" panose="02020603050405020304" pitchFamily="18" charset="0"/>
              </a:rPr>
              <a:t>Pj</a:t>
            </a:r>
            <a:r>
              <a:rPr lang="en-US" sz="2000" dirty="0">
                <a:latin typeface="Times New Roman" panose="02020603050405020304" pitchFamily="18" charset="0"/>
                <a:cs typeface="Times New Roman" panose="02020603050405020304" pitchFamily="18" charset="0"/>
              </a:rPr>
              <a:t> has to wait for so long for its turn since the turn variable will remain 0 until Pi assigns it to j.</a:t>
            </a:r>
          </a:p>
          <a:p>
            <a:pPr>
              <a:buFont typeface="Monotype Sorts" pitchFamily="-84" charset="2"/>
              <a:buNone/>
            </a:pPr>
            <a:endParaRPr lang="en-US" sz="2400" dirty="0" smtClean="0">
              <a:latin typeface="Times New Roman" panose="02020603050405020304" pitchFamily="18" charset="0"/>
              <a:cs typeface="Times New Roman" panose="02020603050405020304" pitchFamily="18" charset="0"/>
            </a:endParaRPr>
          </a:p>
        </p:txBody>
      </p:sp>
      <p:pic>
        <p:nvPicPr>
          <p:cNvPr id="16387" name="Picture 3" descr="https://www.gatevidyalay.com/wp-content/uploads/2018/11/Turn-Variable-Synchronization-Mechan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475" y="4012368"/>
            <a:ext cx="74485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9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59764" y="214313"/>
            <a:ext cx="9851036" cy="576262"/>
          </a:xfrm>
        </p:spPr>
        <p:txBody>
          <a:bodyPr>
            <a:normAutofit fontScale="90000"/>
          </a:bodyPr>
          <a:lstStyle/>
          <a:p>
            <a:pPr eaLnBrk="1" hangingPunct="1"/>
            <a:r>
              <a:rPr lang="en-US" dirty="0" smtClean="0"/>
              <a:t>Peterson</a:t>
            </a:r>
            <a:r>
              <a:rPr lang="ja-JP" altLang="en-US" dirty="0" smtClean="0"/>
              <a:t>’</a:t>
            </a:r>
            <a:r>
              <a:rPr lang="en-US" altLang="ja-JP" dirty="0" smtClean="0"/>
              <a:t>s Solution</a:t>
            </a:r>
            <a:endParaRPr lang="en-US" dirty="0" smtClean="0"/>
          </a:p>
        </p:txBody>
      </p:sp>
      <p:pic>
        <p:nvPicPr>
          <p:cNvPr id="2" name="Picture 1"/>
          <p:cNvPicPr>
            <a:picLocks noChangeAspect="1"/>
          </p:cNvPicPr>
          <p:nvPr/>
        </p:nvPicPr>
        <p:blipFill rotWithShape="1">
          <a:blip r:embed="rId3"/>
          <a:srcRect l="6718" t="23002" r="34294" b="39795"/>
          <a:stretch/>
        </p:blipFill>
        <p:spPr>
          <a:xfrm>
            <a:off x="493271" y="1094281"/>
            <a:ext cx="11214047" cy="4148279"/>
          </a:xfrm>
          <a:prstGeom prst="rect">
            <a:avLst/>
          </a:prstGeom>
        </p:spPr>
      </p:pic>
    </p:spTree>
    <p:extLst>
      <p:ext uri="{BB962C8B-B14F-4D97-AF65-F5344CB8AC3E}">
        <p14:creationId xmlns:p14="http://schemas.microsoft.com/office/powerpoint/2010/main" val="7756157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idx="1"/>
          </p:nvPr>
        </p:nvSpPr>
        <p:spPr>
          <a:xfrm>
            <a:off x="2344739" y="1311275"/>
            <a:ext cx="7742237" cy="4770438"/>
          </a:xfrm>
        </p:spPr>
        <p:txBody>
          <a:bodyPr/>
          <a:lstStyle/>
          <a:p>
            <a:pPr>
              <a:buFont typeface="Monotype Sorts" pitchFamily="-84" charset="2"/>
              <a:buNone/>
            </a:pPr>
            <a:r>
              <a:rPr lang="en-US" b="1" dirty="0" smtClean="0">
                <a:solidFill>
                  <a:srgbClr val="000000"/>
                </a:solidFill>
                <a:latin typeface="Courier New" panose="02070309020205020404" pitchFamily="49" charset="0"/>
                <a:cs typeface="Courier New" panose="02070309020205020404" pitchFamily="49" charset="0"/>
              </a:rPr>
              <a:t>	</a:t>
            </a:r>
            <a:endParaRPr lang="en-US" sz="1600" dirty="0">
              <a:solidFill>
                <a:srgbClr val="0000FF"/>
              </a:solidFill>
            </a:endParaRPr>
          </a:p>
        </p:txBody>
      </p:sp>
      <p:sp>
        <p:nvSpPr>
          <p:cNvPr id="2" name="Title 1"/>
          <p:cNvSpPr>
            <a:spLocks noGrp="1"/>
          </p:cNvSpPr>
          <p:nvPr>
            <p:ph type="title"/>
          </p:nvPr>
        </p:nvSpPr>
        <p:spPr>
          <a:xfrm>
            <a:off x="469692" y="544460"/>
            <a:ext cx="10363200" cy="549821"/>
          </a:xfrm>
        </p:spPr>
        <p:txBody>
          <a:bodyPr>
            <a:normAutofit fontScale="90000"/>
          </a:bodyPr>
          <a:lstStyle/>
          <a:p>
            <a:r>
              <a:rPr lang="en-US" dirty="0"/>
              <a:t>Peterson</a:t>
            </a:r>
            <a:r>
              <a:rPr lang="ja-JP" altLang="en-US" dirty="0"/>
              <a:t>’</a:t>
            </a:r>
            <a:r>
              <a:rPr lang="en-US" altLang="ja-JP" dirty="0"/>
              <a:t>s Solution</a:t>
            </a:r>
            <a:endParaRPr lang="en-IN" dirty="0"/>
          </a:p>
        </p:txBody>
      </p:sp>
      <p:pic>
        <p:nvPicPr>
          <p:cNvPr id="4" name="Picture 3"/>
          <p:cNvPicPr>
            <a:picLocks noChangeAspect="1"/>
          </p:cNvPicPr>
          <p:nvPr/>
        </p:nvPicPr>
        <p:blipFill rotWithShape="1">
          <a:blip r:embed="rId3"/>
          <a:srcRect l="17433" t="15625" r="18278" b="22080"/>
          <a:stretch/>
        </p:blipFill>
        <p:spPr>
          <a:xfrm>
            <a:off x="609600" y="1094281"/>
            <a:ext cx="10737954" cy="5316511"/>
          </a:xfrm>
          <a:prstGeom prst="rect">
            <a:avLst/>
          </a:prstGeom>
        </p:spPr>
      </p:pic>
    </p:spTree>
    <p:extLst>
      <p:ext uri="{BB962C8B-B14F-4D97-AF65-F5344CB8AC3E}">
        <p14:creationId xmlns:p14="http://schemas.microsoft.com/office/powerpoint/2010/main" val="1845469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152" y="152400"/>
            <a:ext cx="10363200" cy="1143000"/>
          </a:xfrm>
        </p:spPr>
        <p:txBody>
          <a:bodyPr>
            <a:normAutofit/>
          </a:bodyPr>
          <a:lstStyle/>
          <a:p>
            <a:r>
              <a:rPr lang="en-US" sz="3600" dirty="0">
                <a:latin typeface="Times New Roman" pitchFamily="18" charset="0"/>
                <a:cs typeface="Times New Roman" pitchFamily="18" charset="0"/>
              </a:rPr>
              <a:t>Advantages of process cooperation</a:t>
            </a:r>
          </a:p>
        </p:txBody>
      </p:sp>
      <p:sp>
        <p:nvSpPr>
          <p:cNvPr id="3" name="Content Placeholder 2"/>
          <p:cNvSpPr>
            <a:spLocks noGrp="1"/>
          </p:cNvSpPr>
          <p:nvPr>
            <p:ph idx="1"/>
          </p:nvPr>
        </p:nvSpPr>
        <p:spPr>
          <a:xfrm>
            <a:off x="641444" y="1390934"/>
            <a:ext cx="10658901" cy="4953000"/>
          </a:xfrm>
        </p:spPr>
        <p:txBody>
          <a:bodyPr>
            <a:noAutofit/>
          </a:bodyPr>
          <a:lstStyle/>
          <a:p>
            <a:pPr lvl="1"/>
            <a:r>
              <a:rPr lang="en-US" sz="2200" b="1" dirty="0" smtClean="0">
                <a:latin typeface="Times New Roman" pitchFamily="18" charset="0"/>
                <a:cs typeface="Times New Roman" pitchFamily="18" charset="0"/>
              </a:rPr>
              <a:t>Information </a:t>
            </a:r>
            <a:r>
              <a:rPr lang="en-US" sz="2200" b="1" dirty="0">
                <a:latin typeface="Times New Roman" pitchFamily="18" charset="0"/>
                <a:cs typeface="Times New Roman" pitchFamily="18" charset="0"/>
              </a:rPr>
              <a:t>sharing - </a:t>
            </a:r>
            <a:r>
              <a:rPr lang="en-US" sz="2200" dirty="0">
                <a:latin typeface="Times New Roman" pitchFamily="18" charset="0"/>
                <a:cs typeface="Times New Roman" pitchFamily="18" charset="0"/>
              </a:rPr>
              <a:t>Since several users may be interested in the same piece of information (for instance, a shared file), we must provide an environment to allow concurrent access to such information.</a:t>
            </a:r>
          </a:p>
          <a:p>
            <a:pPr lvl="1"/>
            <a:endParaRPr lang="en-US" sz="2200" dirty="0">
              <a:latin typeface="Times New Roman" pitchFamily="18" charset="0"/>
              <a:cs typeface="Times New Roman" pitchFamily="18" charset="0"/>
            </a:endParaRPr>
          </a:p>
          <a:p>
            <a:pPr lvl="1"/>
            <a:r>
              <a:rPr lang="en-US" sz="2200" b="1" dirty="0">
                <a:latin typeface="Times New Roman" pitchFamily="18" charset="0"/>
                <a:cs typeface="Times New Roman" pitchFamily="18" charset="0"/>
              </a:rPr>
              <a:t>Computation speedup - </a:t>
            </a:r>
            <a:r>
              <a:rPr lang="en-US" sz="2200" dirty="0">
                <a:latin typeface="Times New Roman" pitchFamily="18" charset="0"/>
                <a:cs typeface="Times New Roman" pitchFamily="18" charset="0"/>
              </a:rPr>
              <a:t>If we want a particular task to run faster, we must break it into subtasks, each of which will be executing in parallel with the others.</a:t>
            </a:r>
          </a:p>
          <a:p>
            <a:pPr lvl="1"/>
            <a:endParaRPr lang="en-US" sz="2200" dirty="0">
              <a:latin typeface="Times New Roman" pitchFamily="18" charset="0"/>
              <a:cs typeface="Times New Roman" pitchFamily="18" charset="0"/>
            </a:endParaRPr>
          </a:p>
          <a:p>
            <a:pPr lvl="1"/>
            <a:r>
              <a:rPr lang="en-US" sz="2200" b="1" dirty="0">
                <a:latin typeface="Times New Roman" pitchFamily="18" charset="0"/>
                <a:cs typeface="Times New Roman" pitchFamily="18" charset="0"/>
              </a:rPr>
              <a:t>Modularity - </a:t>
            </a:r>
            <a:r>
              <a:rPr lang="en-US" sz="2200" dirty="0">
                <a:latin typeface="Times New Roman" pitchFamily="18" charset="0"/>
                <a:cs typeface="Times New Roman" pitchFamily="18" charset="0"/>
              </a:rPr>
              <a:t>We can construct the system in a modular fashion, dividing the system functions into separate processes or threads.</a:t>
            </a:r>
          </a:p>
          <a:p>
            <a:pPr lvl="1"/>
            <a:endParaRPr lang="en-US" sz="2200" dirty="0">
              <a:latin typeface="Times New Roman" pitchFamily="18" charset="0"/>
              <a:cs typeface="Times New Roman" pitchFamily="18" charset="0"/>
            </a:endParaRPr>
          </a:p>
          <a:p>
            <a:pPr lvl="1"/>
            <a:r>
              <a:rPr lang="en-US" sz="2200" b="1" dirty="0">
                <a:latin typeface="Times New Roman" pitchFamily="18" charset="0"/>
                <a:cs typeface="Times New Roman" pitchFamily="18" charset="0"/>
              </a:rPr>
              <a:t>Convenience - </a:t>
            </a:r>
            <a:r>
              <a:rPr lang="en-US" sz="2200" dirty="0">
                <a:latin typeface="Times New Roman" pitchFamily="18" charset="0"/>
                <a:cs typeface="Times New Roman" pitchFamily="18" charset="0"/>
              </a:rPr>
              <a:t>Even an individual user can work on many tasks at the same time like a user can be editing, listening to music, and compiling in parallel.</a:t>
            </a:r>
            <a:r>
              <a:rPr lang="en-IN" sz="2200" dirty="0" smtClean="0">
                <a:latin typeface="Times New Roman" pitchFamily="18" charset="0"/>
                <a:cs typeface="Times New Roman" pitchFamily="18" charset="0"/>
              </a:rPr>
              <a:t> </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35434571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54636" y="277813"/>
            <a:ext cx="9656164" cy="576262"/>
          </a:xfrm>
        </p:spPr>
        <p:txBody>
          <a:bodyPr>
            <a:normAutofit fontScale="90000"/>
          </a:bodyPr>
          <a:lstStyle/>
          <a:p>
            <a:pPr eaLnBrk="1" hangingPunct="1"/>
            <a:r>
              <a:rPr lang="en-US" dirty="0" smtClean="0"/>
              <a:t>Peterson</a:t>
            </a:r>
            <a:r>
              <a:rPr lang="ja-JP" altLang="en-US" dirty="0" smtClean="0"/>
              <a:t>’</a:t>
            </a:r>
            <a:r>
              <a:rPr lang="en-US" altLang="ja-JP" dirty="0" smtClean="0"/>
              <a:t>s Solution (Cont.)</a:t>
            </a:r>
            <a:endParaRPr lang="en-US" dirty="0" smtClean="0"/>
          </a:p>
        </p:txBody>
      </p:sp>
      <p:pic>
        <p:nvPicPr>
          <p:cNvPr id="2" name="Picture 1"/>
          <p:cNvPicPr>
            <a:picLocks noChangeAspect="1"/>
          </p:cNvPicPr>
          <p:nvPr/>
        </p:nvPicPr>
        <p:blipFill rotWithShape="1">
          <a:blip r:embed="rId3"/>
          <a:srcRect l="18471" t="16445" r="19546" b="23514"/>
          <a:stretch/>
        </p:blipFill>
        <p:spPr>
          <a:xfrm>
            <a:off x="554636" y="1064302"/>
            <a:ext cx="10148341" cy="5526885"/>
          </a:xfrm>
          <a:prstGeom prst="rect">
            <a:avLst/>
          </a:prstGeom>
        </p:spPr>
      </p:pic>
    </p:spTree>
    <p:extLst>
      <p:ext uri="{BB962C8B-B14F-4D97-AF65-F5344CB8AC3E}">
        <p14:creationId xmlns:p14="http://schemas.microsoft.com/office/powerpoint/2010/main" val="40052852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326819"/>
            <a:ext cx="7399337" cy="576263"/>
          </a:xfrm>
        </p:spPr>
        <p:txBody>
          <a:bodyPr>
            <a:normAutofit fontScale="90000"/>
          </a:bodyPr>
          <a:lstStyle/>
          <a:p>
            <a:pPr eaLnBrk="1" hangingPunct="1"/>
            <a:r>
              <a:rPr lang="en-US" dirty="0" err="1" smtClean="0"/>
              <a:t>test_and_set</a:t>
            </a:r>
            <a:r>
              <a:rPr lang="en-US" dirty="0" smtClean="0"/>
              <a:t>  Instruction </a:t>
            </a:r>
          </a:p>
        </p:txBody>
      </p:sp>
      <p:sp>
        <p:nvSpPr>
          <p:cNvPr id="5" name="Rectangle 3"/>
          <p:cNvSpPr txBox="1">
            <a:spLocks noChangeArrowheads="1"/>
          </p:cNvSpPr>
          <p:nvPr/>
        </p:nvSpPr>
        <p:spPr>
          <a:xfrm>
            <a:off x="266699" y="1047674"/>
            <a:ext cx="6865938" cy="3319463"/>
          </a:xfrm>
          <a:prstGeom prst="rect">
            <a:avLst/>
          </a:prstGeom>
        </p:spPr>
        <p:txBody>
          <a:bodyPr vert="horz">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342866" indent="-342866">
              <a:lnSpc>
                <a:spcPct val="90000"/>
              </a:lnSpc>
              <a:buFont typeface="Monotype Sorts" charset="0"/>
              <a:buChar char="n"/>
              <a:tabLst>
                <a:tab pos="742278" algn="l"/>
                <a:tab pos="1023411" algn="l"/>
                <a:tab pos="1258984" algn="l"/>
              </a:tabLst>
              <a:defRPr/>
            </a:pPr>
            <a:r>
              <a:rPr lang="en-US" sz="2200" dirty="0" smtClean="0">
                <a:ea typeface="ＭＳ Ｐゴシック" charset="0"/>
                <a:cs typeface="ＭＳ Ｐゴシック" charset="0"/>
              </a:rPr>
              <a:t>Shared Boolean variable lock, initialized to FALSE</a:t>
            </a:r>
          </a:p>
          <a:p>
            <a:pPr marL="342866" indent="-342866">
              <a:lnSpc>
                <a:spcPct val="90000"/>
              </a:lnSpc>
              <a:buFont typeface="Monotype Sorts" charset="0"/>
              <a:buChar char="n"/>
              <a:tabLst>
                <a:tab pos="742278" algn="l"/>
                <a:tab pos="1023411" algn="l"/>
                <a:tab pos="1258984" algn="l"/>
              </a:tabLst>
              <a:defRPr/>
            </a:pPr>
            <a:r>
              <a:rPr lang="en-US" sz="2200" dirty="0" smtClean="0">
                <a:ea typeface="ＭＳ Ｐゴシック" charset="0"/>
                <a:cs typeface="ＭＳ Ｐゴシック" charset="0"/>
              </a:rPr>
              <a:t>Solution:</a:t>
            </a:r>
            <a:endParaRPr lang="en-US" sz="1200" b="1" dirty="0" smtClean="0">
              <a:latin typeface="Courier New"/>
              <a:ea typeface="ＭＳ Ｐゴシック" charset="0"/>
              <a:cs typeface="Courier New"/>
            </a:endParaRPr>
          </a:p>
          <a:p>
            <a:pPr marL="0" indent="0">
              <a:buFont typeface="Wingdings 2"/>
              <a:buNone/>
              <a:defRPr/>
            </a:pPr>
            <a:r>
              <a:rPr lang="en-US" sz="1400" b="1" dirty="0" smtClean="0">
                <a:latin typeface="Courier New"/>
                <a:ea typeface="ＭＳ Ｐゴシック" pitchFamily="-84" charset="-128"/>
                <a:cs typeface="Courier New"/>
              </a:rPr>
              <a:t>       </a:t>
            </a:r>
            <a:r>
              <a:rPr lang="en-US" altLang="en-US" sz="1600" b="1" dirty="0" smtClean="0">
                <a:solidFill>
                  <a:srgbClr val="000000"/>
                </a:solidFill>
                <a:latin typeface="Courier New" pitchFamily="49" charset="0"/>
                <a:cs typeface="Courier New" pitchFamily="49" charset="0"/>
              </a:rPr>
              <a:t>do {</a:t>
            </a:r>
            <a:br>
              <a:rPr lang="en-US" altLang="en-US" sz="1600" b="1" dirty="0" smtClean="0">
                <a:solidFill>
                  <a:srgbClr val="000000"/>
                </a:solidFill>
                <a:latin typeface="Courier New" pitchFamily="49" charset="0"/>
                <a:cs typeface="Courier New" pitchFamily="49" charset="0"/>
              </a:rPr>
            </a:br>
            <a:r>
              <a:rPr lang="en-US" altLang="en-US" sz="1600" b="1" dirty="0" smtClean="0">
                <a:solidFill>
                  <a:srgbClr val="000000"/>
                </a:solidFill>
                <a:latin typeface="Courier New" pitchFamily="49" charset="0"/>
                <a:cs typeface="Courier New" pitchFamily="49" charset="0"/>
              </a:rPr>
              <a:t>          while (</a:t>
            </a:r>
            <a:r>
              <a:rPr lang="en-US" altLang="en-US" sz="1600" b="1" dirty="0" err="1" smtClean="0">
                <a:solidFill>
                  <a:srgbClr val="000000"/>
                </a:solidFill>
                <a:latin typeface="Courier New" pitchFamily="49" charset="0"/>
                <a:cs typeface="Courier New" pitchFamily="49" charset="0"/>
              </a:rPr>
              <a:t>test_and_set</a:t>
            </a:r>
            <a:r>
              <a:rPr lang="en-US" altLang="en-US" sz="1600" b="1" dirty="0" smtClean="0">
                <a:solidFill>
                  <a:srgbClr val="000000"/>
                </a:solidFill>
                <a:latin typeface="Courier New" pitchFamily="49" charset="0"/>
                <a:cs typeface="Courier New" pitchFamily="49" charset="0"/>
              </a:rPr>
              <a:t>(&amp;lock))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 /* do nothing */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 critical section */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lock = false;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 remainder section */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 while (true);</a:t>
            </a:r>
            <a:r>
              <a:rPr lang="en-US" altLang="en-US" b="1" dirty="0" smtClean="0">
                <a:solidFill>
                  <a:srgbClr val="000000"/>
                </a:solidFill>
                <a:latin typeface="Courier New" pitchFamily="49" charset="0"/>
                <a:cs typeface="Courier New" pitchFamily="49" charset="0"/>
              </a:rPr>
              <a:t> </a:t>
            </a:r>
          </a:p>
          <a:p>
            <a:pPr marL="0" indent="0">
              <a:lnSpc>
                <a:spcPct val="90000"/>
              </a:lnSpc>
              <a:buFont typeface="Wingdings 2"/>
              <a:buNone/>
              <a:tabLst>
                <a:tab pos="742278" algn="l"/>
                <a:tab pos="1023411" algn="l"/>
                <a:tab pos="1258984" algn="l"/>
              </a:tabLst>
              <a:defRPr/>
            </a:pPr>
            <a:endParaRPr lang="en-US" dirty="0" smtClean="0">
              <a:solidFill>
                <a:srgbClr val="0000FF"/>
              </a:solidFill>
              <a:ea typeface="ＭＳ Ｐゴシック" charset="0"/>
              <a:cs typeface="ＭＳ Ｐゴシック" charset="0"/>
            </a:endParaRPr>
          </a:p>
          <a:p>
            <a:pPr marL="0" indent="0">
              <a:lnSpc>
                <a:spcPct val="90000"/>
              </a:lnSpc>
              <a:buFont typeface="Wingdings 2"/>
              <a:buNone/>
              <a:tabLst>
                <a:tab pos="742278" algn="l"/>
                <a:tab pos="1023411" algn="l"/>
                <a:tab pos="1258984" algn="l"/>
              </a:tabLst>
              <a:defRPr/>
            </a:pPr>
            <a:r>
              <a:rPr lang="en-US" dirty="0" smtClean="0">
                <a:ea typeface="ＭＳ Ｐゴシック" charset="0"/>
                <a:cs typeface="ＭＳ Ｐゴシック" charset="0"/>
              </a:rPr>
              <a:t>               </a:t>
            </a:r>
            <a:endParaRPr lang="en-US" dirty="0">
              <a:ea typeface="ＭＳ Ｐゴシック" charset="0"/>
              <a:cs typeface="ＭＳ Ｐゴシック" charset="0"/>
            </a:endParaRPr>
          </a:p>
        </p:txBody>
      </p:sp>
      <p:pic>
        <p:nvPicPr>
          <p:cNvPr id="6" name="Picture 2" descr="https://www.gatevidyalay.com/wp-content/uploads/2018/10/Lock-Variable-Synchronization-Mechan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352" y="1661488"/>
            <a:ext cx="3352800" cy="267066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p:nvPr/>
        </p:nvCxnSpPr>
        <p:spPr>
          <a:xfrm rot="10800000">
            <a:off x="4616970" y="1918742"/>
            <a:ext cx="3498382" cy="2848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4"/>
          <a:srcRect l="21811" t="20543" r="28879" b="56916"/>
          <a:stretch/>
        </p:blipFill>
        <p:spPr>
          <a:xfrm>
            <a:off x="266699" y="4367137"/>
            <a:ext cx="8573828" cy="2203554"/>
          </a:xfrm>
          <a:prstGeom prst="rect">
            <a:avLst/>
          </a:prstGeom>
        </p:spPr>
      </p:pic>
    </p:spTree>
    <p:extLst>
      <p:ext uri="{BB962C8B-B14F-4D97-AF65-F5344CB8AC3E}">
        <p14:creationId xmlns:p14="http://schemas.microsoft.com/office/powerpoint/2010/main" val="34517603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326819"/>
            <a:ext cx="7399337" cy="576263"/>
          </a:xfrm>
        </p:spPr>
        <p:txBody>
          <a:bodyPr>
            <a:normAutofit fontScale="90000"/>
          </a:bodyPr>
          <a:lstStyle/>
          <a:p>
            <a:pPr eaLnBrk="1" hangingPunct="1"/>
            <a:r>
              <a:rPr lang="en-US" dirty="0" err="1" smtClean="0"/>
              <a:t>test_and_set</a:t>
            </a:r>
            <a:r>
              <a:rPr lang="en-US" dirty="0" smtClean="0"/>
              <a:t>  Instruction </a:t>
            </a:r>
          </a:p>
        </p:txBody>
      </p:sp>
      <p:sp>
        <p:nvSpPr>
          <p:cNvPr id="20483" name="Rectangle 3"/>
          <p:cNvSpPr>
            <a:spLocks noGrp="1" noChangeArrowheads="1"/>
          </p:cNvSpPr>
          <p:nvPr>
            <p:ph idx="1"/>
          </p:nvPr>
        </p:nvSpPr>
        <p:spPr>
          <a:xfrm>
            <a:off x="5306518" y="1933731"/>
            <a:ext cx="6310857" cy="4321251"/>
          </a:xfrm>
        </p:spPr>
        <p:txBody>
          <a:bodyPr>
            <a:normAutofit/>
          </a:bodyPr>
          <a:lstStyle/>
          <a:p>
            <a:pPr>
              <a:lnSpc>
                <a:spcPct val="90000"/>
              </a:lnSpc>
              <a:buNone/>
              <a:tabLst>
                <a:tab pos="739775" algn="l"/>
                <a:tab pos="1020763" algn="l"/>
                <a:tab pos="1257300" algn="l"/>
              </a:tabLst>
            </a:pPr>
            <a:endParaRPr lang="en-US" dirty="0" smtClean="0"/>
          </a:p>
          <a:p>
            <a:pPr>
              <a:lnSpc>
                <a:spcPct val="90000"/>
              </a:lnSpc>
              <a:buNone/>
              <a:tabLst>
                <a:tab pos="739775" algn="l"/>
                <a:tab pos="1020763" algn="l"/>
                <a:tab pos="1257300" algn="l"/>
              </a:tabLst>
            </a:pPr>
            <a:r>
              <a:rPr lang="en-US" dirty="0" smtClean="0"/>
              <a:t>  </a:t>
            </a:r>
            <a:endParaRPr lang="en-US" b="1" dirty="0" smtClean="0">
              <a:solidFill>
                <a:srgbClr val="000000"/>
              </a:solidFill>
              <a:latin typeface="Courier New" panose="02070309020205020404" pitchFamily="49" charset="0"/>
              <a:cs typeface="Courier New" panose="02070309020205020404" pitchFamily="49" charset="0"/>
            </a:endParaRPr>
          </a:p>
          <a:p>
            <a:pPr>
              <a:lnSpc>
                <a:spcPct val="90000"/>
              </a:lnSpc>
              <a:buNone/>
              <a:tabLst>
                <a:tab pos="739775" algn="l"/>
                <a:tab pos="1020763" algn="l"/>
                <a:tab pos="1257300" algn="l"/>
              </a:tabLst>
            </a:pPr>
            <a:r>
              <a:rPr lang="en-US" b="1" dirty="0" smtClean="0">
                <a:solidFill>
                  <a:srgbClr val="000000"/>
                </a:solidFill>
                <a:latin typeface="Courier New" panose="02070309020205020404" pitchFamily="49" charset="0"/>
                <a:cs typeface="Courier New" panose="02070309020205020404" pitchFamily="49" charset="0"/>
              </a:rPr>
              <a:t>       </a:t>
            </a:r>
            <a:r>
              <a:rPr lang="en-US" sz="1600" b="1" dirty="0" err="1">
                <a:solidFill>
                  <a:srgbClr val="000000"/>
                </a:solidFill>
                <a:latin typeface="Courier New" panose="02070309020205020404" pitchFamily="49" charset="0"/>
                <a:cs typeface="Courier New" panose="02070309020205020404" pitchFamily="49" charset="0"/>
              </a:rPr>
              <a:t>boolean</a:t>
            </a:r>
            <a:r>
              <a:rPr lang="en-US" sz="1600" b="1" dirty="0">
                <a:solidFill>
                  <a:srgbClr val="000000"/>
                </a:solidFill>
                <a:latin typeface="Courier New" panose="02070309020205020404" pitchFamily="49" charset="0"/>
                <a:cs typeface="Courier New" panose="02070309020205020404" pitchFamily="49" charset="0"/>
              </a:rPr>
              <a:t> </a:t>
            </a:r>
            <a:r>
              <a:rPr lang="en-US" sz="1600" b="1" dirty="0" err="1">
                <a:solidFill>
                  <a:srgbClr val="000000"/>
                </a:solidFill>
                <a:latin typeface="Courier New" panose="02070309020205020404" pitchFamily="49" charset="0"/>
                <a:cs typeface="Courier New" panose="02070309020205020404" pitchFamily="49" charset="0"/>
              </a:rPr>
              <a:t>test_and_set</a:t>
            </a:r>
            <a:r>
              <a:rPr lang="en-US" sz="1600" b="1" dirty="0">
                <a:solidFill>
                  <a:srgbClr val="000000"/>
                </a:solidFill>
                <a:latin typeface="Courier New" panose="02070309020205020404" pitchFamily="49" charset="0"/>
                <a:cs typeface="Courier New" panose="02070309020205020404" pitchFamily="49" charset="0"/>
              </a:rPr>
              <a:t> (</a:t>
            </a:r>
            <a:r>
              <a:rPr lang="en-US" sz="1600" b="1" dirty="0" err="1">
                <a:solidFill>
                  <a:srgbClr val="000000"/>
                </a:solidFill>
                <a:latin typeface="Courier New" panose="02070309020205020404" pitchFamily="49" charset="0"/>
                <a:cs typeface="Courier New" panose="02070309020205020404" pitchFamily="49" charset="0"/>
              </a:rPr>
              <a:t>boolean</a:t>
            </a:r>
            <a:r>
              <a:rPr lang="en-US" sz="1600" b="1" dirty="0">
                <a:solidFill>
                  <a:srgbClr val="000000"/>
                </a:solidFill>
                <a:latin typeface="Courier New" panose="02070309020205020404" pitchFamily="49" charset="0"/>
                <a:cs typeface="Courier New" panose="02070309020205020404" pitchFamily="49" charset="0"/>
              </a:rPr>
              <a:t> *target)</a:t>
            </a:r>
          </a:p>
          <a:p>
            <a:pPr>
              <a:lnSpc>
                <a:spcPct val="90000"/>
              </a:lnSpc>
              <a:buNone/>
              <a:tabLst>
                <a:tab pos="739775" algn="l"/>
                <a:tab pos="1020763" algn="l"/>
                <a:tab pos="1257300" algn="l"/>
              </a:tabLst>
            </a:pPr>
            <a:r>
              <a:rPr lang="en-US" sz="1600" b="1" dirty="0">
                <a:solidFill>
                  <a:srgbClr val="000000"/>
                </a:solidFill>
                <a:latin typeface="Courier New" panose="02070309020205020404" pitchFamily="49" charset="0"/>
                <a:cs typeface="Courier New" panose="02070309020205020404" pitchFamily="49" charset="0"/>
              </a:rPr>
              <a:t>          {</a:t>
            </a:r>
          </a:p>
          <a:p>
            <a:pPr>
              <a:lnSpc>
                <a:spcPct val="90000"/>
              </a:lnSpc>
              <a:buNone/>
              <a:tabLst>
                <a:tab pos="739775" algn="l"/>
                <a:tab pos="1020763" algn="l"/>
                <a:tab pos="1257300" algn="l"/>
              </a:tabLst>
            </a:pPr>
            <a:r>
              <a:rPr lang="en-US" sz="1600" b="1" dirty="0">
                <a:solidFill>
                  <a:srgbClr val="000000"/>
                </a:solidFill>
                <a:latin typeface="Courier New" panose="02070309020205020404" pitchFamily="49" charset="0"/>
                <a:cs typeface="Courier New" panose="02070309020205020404" pitchFamily="49" charset="0"/>
              </a:rPr>
              <a:t>               </a:t>
            </a:r>
            <a:r>
              <a:rPr lang="en-US" sz="1600" b="1" dirty="0" err="1">
                <a:solidFill>
                  <a:srgbClr val="000000"/>
                </a:solidFill>
                <a:latin typeface="Courier New" panose="02070309020205020404" pitchFamily="49" charset="0"/>
                <a:cs typeface="Courier New" panose="02070309020205020404" pitchFamily="49" charset="0"/>
              </a:rPr>
              <a:t>boolean</a:t>
            </a:r>
            <a:r>
              <a:rPr lang="en-US" sz="1600" b="1" dirty="0">
                <a:solidFill>
                  <a:srgbClr val="000000"/>
                </a:solidFill>
                <a:latin typeface="Courier New" panose="02070309020205020404" pitchFamily="49" charset="0"/>
                <a:cs typeface="Courier New" panose="02070309020205020404" pitchFamily="49" charset="0"/>
              </a:rPr>
              <a:t> </a:t>
            </a:r>
            <a:r>
              <a:rPr lang="en-US" sz="1600" b="1" dirty="0" err="1">
                <a:solidFill>
                  <a:srgbClr val="000000"/>
                </a:solidFill>
                <a:latin typeface="Courier New" panose="02070309020205020404" pitchFamily="49" charset="0"/>
                <a:cs typeface="Courier New" panose="02070309020205020404" pitchFamily="49" charset="0"/>
              </a:rPr>
              <a:t>rv</a:t>
            </a:r>
            <a:r>
              <a:rPr lang="en-US" sz="1600" b="1" dirty="0">
                <a:solidFill>
                  <a:srgbClr val="000000"/>
                </a:solidFill>
                <a:latin typeface="Courier New" panose="02070309020205020404" pitchFamily="49" charset="0"/>
                <a:cs typeface="Courier New" panose="02070309020205020404" pitchFamily="49" charset="0"/>
              </a:rPr>
              <a:t> = *target;</a:t>
            </a:r>
          </a:p>
          <a:p>
            <a:pPr>
              <a:lnSpc>
                <a:spcPct val="90000"/>
              </a:lnSpc>
              <a:buNone/>
              <a:tabLst>
                <a:tab pos="739775" algn="l"/>
                <a:tab pos="1020763" algn="l"/>
                <a:tab pos="1257300" algn="l"/>
              </a:tabLst>
            </a:pPr>
            <a:r>
              <a:rPr lang="en-US" sz="1600" b="1" dirty="0">
                <a:solidFill>
                  <a:srgbClr val="000000"/>
                </a:solidFill>
                <a:latin typeface="Courier New" panose="02070309020205020404" pitchFamily="49" charset="0"/>
                <a:cs typeface="Courier New" panose="02070309020205020404" pitchFamily="49" charset="0"/>
              </a:rPr>
              <a:t>               *target = TRUE;</a:t>
            </a:r>
          </a:p>
          <a:p>
            <a:pPr>
              <a:lnSpc>
                <a:spcPct val="90000"/>
              </a:lnSpc>
              <a:buNone/>
              <a:tabLst>
                <a:tab pos="739775" algn="l"/>
                <a:tab pos="1020763" algn="l"/>
                <a:tab pos="1257300" algn="l"/>
              </a:tabLst>
            </a:pPr>
            <a:r>
              <a:rPr lang="en-US" sz="1600" b="1" dirty="0">
                <a:solidFill>
                  <a:srgbClr val="000000"/>
                </a:solidFill>
                <a:latin typeface="Courier New" panose="02070309020205020404" pitchFamily="49" charset="0"/>
                <a:cs typeface="Courier New" panose="02070309020205020404" pitchFamily="49" charset="0"/>
              </a:rPr>
              <a:t>               return </a:t>
            </a:r>
            <a:r>
              <a:rPr lang="en-US" sz="1600" b="1" dirty="0" err="1">
                <a:solidFill>
                  <a:srgbClr val="000000"/>
                </a:solidFill>
                <a:latin typeface="Courier New" panose="02070309020205020404" pitchFamily="49" charset="0"/>
                <a:cs typeface="Courier New" panose="02070309020205020404" pitchFamily="49" charset="0"/>
              </a:rPr>
              <a:t>rv</a:t>
            </a:r>
            <a:r>
              <a:rPr lang="en-US" sz="1600" b="1" dirty="0">
                <a:solidFill>
                  <a:srgbClr val="000000"/>
                </a:solidFill>
                <a:latin typeface="Courier New" panose="02070309020205020404" pitchFamily="49" charset="0"/>
                <a:cs typeface="Courier New" panose="02070309020205020404" pitchFamily="49" charset="0"/>
              </a:rPr>
              <a:t>:</a:t>
            </a:r>
          </a:p>
          <a:p>
            <a:pPr>
              <a:lnSpc>
                <a:spcPct val="90000"/>
              </a:lnSpc>
              <a:buNone/>
              <a:tabLst>
                <a:tab pos="739775" algn="l"/>
                <a:tab pos="1020763" algn="l"/>
                <a:tab pos="1257300" algn="l"/>
              </a:tabLst>
            </a:pPr>
            <a:r>
              <a:rPr lang="en-US" sz="1600" b="1" dirty="0">
                <a:solidFill>
                  <a:srgbClr val="000000"/>
                </a:solidFill>
                <a:latin typeface="Courier New" panose="02070309020205020404" pitchFamily="49" charset="0"/>
                <a:cs typeface="Courier New" panose="02070309020205020404" pitchFamily="49" charset="0"/>
              </a:rPr>
              <a:t>          }</a:t>
            </a:r>
            <a:endParaRPr lang="en-US" sz="1600" dirty="0">
              <a:solidFill>
                <a:srgbClr val="0000FF"/>
              </a:solidFill>
            </a:endParaRPr>
          </a:p>
          <a:p>
            <a:pPr>
              <a:lnSpc>
                <a:spcPct val="90000"/>
              </a:lnSpc>
              <a:buFont typeface="Monotype Sorts" pitchFamily="-84" charset="2"/>
              <a:buAutoNum type="arabicPeriod"/>
              <a:tabLst>
                <a:tab pos="739775" algn="l"/>
                <a:tab pos="1020763" algn="l"/>
                <a:tab pos="1257300" algn="l"/>
              </a:tabLst>
            </a:pPr>
            <a:r>
              <a:rPr lang="en-US" sz="1800" dirty="0" smtClean="0"/>
              <a:t>Executed atomically</a:t>
            </a:r>
          </a:p>
          <a:p>
            <a:pPr>
              <a:lnSpc>
                <a:spcPct val="90000"/>
              </a:lnSpc>
              <a:buFont typeface="Monotype Sorts" pitchFamily="-84" charset="2"/>
              <a:buAutoNum type="arabicPeriod"/>
              <a:tabLst>
                <a:tab pos="739775" algn="l"/>
                <a:tab pos="1020763" algn="l"/>
                <a:tab pos="1257300" algn="l"/>
              </a:tabLst>
            </a:pPr>
            <a:r>
              <a:rPr lang="en-US" sz="1800" dirty="0" smtClean="0"/>
              <a:t>Returns the original value of passed parameter</a:t>
            </a:r>
          </a:p>
          <a:p>
            <a:pPr>
              <a:lnSpc>
                <a:spcPct val="90000"/>
              </a:lnSpc>
              <a:buFont typeface="Monotype Sorts" pitchFamily="-84" charset="2"/>
              <a:buAutoNum type="arabicPeriod"/>
              <a:tabLst>
                <a:tab pos="739775" algn="l"/>
                <a:tab pos="1020763" algn="l"/>
                <a:tab pos="1257300" algn="l"/>
              </a:tabLst>
            </a:pPr>
            <a:r>
              <a:rPr lang="en-US" sz="1800" dirty="0" smtClean="0"/>
              <a:t>Set the new value of passed parameter to </a:t>
            </a:r>
            <a:r>
              <a:rPr lang="en-US" altLang="en-US" sz="1800" dirty="0" smtClean="0"/>
              <a:t>“</a:t>
            </a:r>
            <a:r>
              <a:rPr lang="en-US" sz="1800" dirty="0" smtClean="0"/>
              <a:t>TRUE</a:t>
            </a:r>
            <a:r>
              <a:rPr lang="en-US" altLang="en-US" sz="1800" dirty="0" smtClean="0"/>
              <a:t>”</a:t>
            </a:r>
            <a:r>
              <a:rPr lang="en-US" sz="1800" dirty="0" smtClean="0"/>
              <a:t>.</a:t>
            </a:r>
          </a:p>
          <a:p>
            <a:pPr>
              <a:lnSpc>
                <a:spcPct val="90000"/>
              </a:lnSpc>
              <a:buFont typeface="Monotype Sorts" pitchFamily="-84" charset="2"/>
              <a:buAutoNum type="arabicPeriod"/>
              <a:tabLst>
                <a:tab pos="739775" algn="l"/>
                <a:tab pos="1020763" algn="l"/>
                <a:tab pos="1257300" algn="l"/>
              </a:tabLst>
            </a:pPr>
            <a:endParaRPr lang="en-US" dirty="0" smtClean="0">
              <a:solidFill>
                <a:srgbClr val="0000FF"/>
              </a:solidFill>
            </a:endParaRPr>
          </a:p>
        </p:txBody>
      </p:sp>
      <p:sp>
        <p:nvSpPr>
          <p:cNvPr id="5" name="Rectangle 3"/>
          <p:cNvSpPr txBox="1">
            <a:spLocks noChangeArrowheads="1"/>
          </p:cNvSpPr>
          <p:nvPr/>
        </p:nvSpPr>
        <p:spPr>
          <a:xfrm>
            <a:off x="266699" y="1047674"/>
            <a:ext cx="6865938" cy="3319463"/>
          </a:xfrm>
          <a:prstGeom prst="rect">
            <a:avLst/>
          </a:prstGeom>
        </p:spPr>
        <p:txBody>
          <a:bodyPr vert="horz">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342866" indent="-342866">
              <a:lnSpc>
                <a:spcPct val="90000"/>
              </a:lnSpc>
              <a:buFont typeface="Monotype Sorts" charset="0"/>
              <a:buChar char="n"/>
              <a:tabLst>
                <a:tab pos="742278" algn="l"/>
                <a:tab pos="1023411" algn="l"/>
                <a:tab pos="1258984" algn="l"/>
              </a:tabLst>
              <a:defRPr/>
            </a:pPr>
            <a:r>
              <a:rPr lang="en-US" sz="2200" dirty="0" smtClean="0">
                <a:ea typeface="ＭＳ Ｐゴシック" charset="0"/>
                <a:cs typeface="ＭＳ Ｐゴシック" charset="0"/>
              </a:rPr>
              <a:t>Shared Boolean variable lock, initialized to FALSE</a:t>
            </a:r>
          </a:p>
          <a:p>
            <a:pPr marL="342866" indent="-342866">
              <a:lnSpc>
                <a:spcPct val="90000"/>
              </a:lnSpc>
              <a:buFont typeface="Monotype Sorts" charset="0"/>
              <a:buChar char="n"/>
              <a:tabLst>
                <a:tab pos="742278" algn="l"/>
                <a:tab pos="1023411" algn="l"/>
                <a:tab pos="1258984" algn="l"/>
              </a:tabLst>
              <a:defRPr/>
            </a:pPr>
            <a:r>
              <a:rPr lang="en-US" sz="2200" dirty="0" smtClean="0">
                <a:ea typeface="ＭＳ Ｐゴシック" charset="0"/>
                <a:cs typeface="ＭＳ Ｐゴシック" charset="0"/>
              </a:rPr>
              <a:t>Solution:</a:t>
            </a:r>
            <a:endParaRPr lang="en-US" sz="1200" b="1" dirty="0" smtClean="0">
              <a:latin typeface="Courier New"/>
              <a:ea typeface="ＭＳ Ｐゴシック" charset="0"/>
              <a:cs typeface="Courier New"/>
            </a:endParaRPr>
          </a:p>
          <a:p>
            <a:pPr marL="0" indent="0">
              <a:buFont typeface="Wingdings 2"/>
              <a:buNone/>
              <a:defRPr/>
            </a:pPr>
            <a:r>
              <a:rPr lang="en-US" sz="1400" b="1" dirty="0" smtClean="0">
                <a:latin typeface="Courier New"/>
                <a:ea typeface="ＭＳ Ｐゴシック" pitchFamily="-84" charset="-128"/>
                <a:cs typeface="Courier New"/>
              </a:rPr>
              <a:t>       </a:t>
            </a:r>
            <a:r>
              <a:rPr lang="en-US" altLang="en-US" sz="1600" b="1" dirty="0" smtClean="0">
                <a:solidFill>
                  <a:srgbClr val="000000"/>
                </a:solidFill>
                <a:latin typeface="Courier New" pitchFamily="49" charset="0"/>
                <a:cs typeface="Courier New" pitchFamily="49" charset="0"/>
              </a:rPr>
              <a:t>do {</a:t>
            </a:r>
            <a:br>
              <a:rPr lang="en-US" altLang="en-US" sz="1600" b="1" dirty="0" smtClean="0">
                <a:solidFill>
                  <a:srgbClr val="000000"/>
                </a:solidFill>
                <a:latin typeface="Courier New" pitchFamily="49" charset="0"/>
                <a:cs typeface="Courier New" pitchFamily="49" charset="0"/>
              </a:rPr>
            </a:br>
            <a:r>
              <a:rPr lang="en-US" altLang="en-US" sz="1600" b="1" dirty="0" smtClean="0">
                <a:solidFill>
                  <a:srgbClr val="000000"/>
                </a:solidFill>
                <a:latin typeface="Courier New" pitchFamily="49" charset="0"/>
                <a:cs typeface="Courier New" pitchFamily="49" charset="0"/>
              </a:rPr>
              <a:t>          while (</a:t>
            </a:r>
            <a:r>
              <a:rPr lang="en-US" altLang="en-US" sz="1600" b="1" dirty="0" err="1" smtClean="0">
                <a:solidFill>
                  <a:srgbClr val="000000"/>
                </a:solidFill>
                <a:latin typeface="Courier New" pitchFamily="49" charset="0"/>
                <a:cs typeface="Courier New" pitchFamily="49" charset="0"/>
              </a:rPr>
              <a:t>test_and_set</a:t>
            </a:r>
            <a:r>
              <a:rPr lang="en-US" altLang="en-US" sz="1600" b="1" dirty="0" smtClean="0">
                <a:solidFill>
                  <a:srgbClr val="000000"/>
                </a:solidFill>
                <a:latin typeface="Courier New" pitchFamily="49" charset="0"/>
                <a:cs typeface="Courier New" pitchFamily="49" charset="0"/>
              </a:rPr>
              <a:t>(&amp;lock))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 /* do nothing */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 critical section */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lock = false;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 remainder section */ </a:t>
            </a:r>
          </a:p>
          <a:p>
            <a:pPr marL="0" indent="0">
              <a:buFont typeface="Wingdings 2"/>
              <a:buNone/>
              <a:defRPr/>
            </a:pPr>
            <a:r>
              <a:rPr lang="en-US" altLang="en-US" sz="1600" b="1" dirty="0" smtClean="0">
                <a:solidFill>
                  <a:srgbClr val="000000"/>
                </a:solidFill>
                <a:latin typeface="Courier New" pitchFamily="49" charset="0"/>
                <a:cs typeface="Courier New" pitchFamily="49" charset="0"/>
              </a:rPr>
              <a:t>       } while (true);</a:t>
            </a:r>
            <a:r>
              <a:rPr lang="en-US" altLang="en-US" b="1" dirty="0" smtClean="0">
                <a:solidFill>
                  <a:srgbClr val="000000"/>
                </a:solidFill>
                <a:latin typeface="Courier New" pitchFamily="49" charset="0"/>
                <a:cs typeface="Courier New" pitchFamily="49" charset="0"/>
              </a:rPr>
              <a:t> </a:t>
            </a:r>
          </a:p>
          <a:p>
            <a:pPr marL="0" indent="0">
              <a:lnSpc>
                <a:spcPct val="90000"/>
              </a:lnSpc>
              <a:buFont typeface="Wingdings 2"/>
              <a:buNone/>
              <a:tabLst>
                <a:tab pos="742278" algn="l"/>
                <a:tab pos="1023411" algn="l"/>
                <a:tab pos="1258984" algn="l"/>
              </a:tabLst>
              <a:defRPr/>
            </a:pPr>
            <a:endParaRPr lang="en-US" dirty="0" smtClean="0">
              <a:solidFill>
                <a:srgbClr val="0000FF"/>
              </a:solidFill>
              <a:ea typeface="ＭＳ Ｐゴシック" charset="0"/>
              <a:cs typeface="ＭＳ Ｐゴシック" charset="0"/>
            </a:endParaRPr>
          </a:p>
          <a:p>
            <a:pPr marL="0" indent="0">
              <a:lnSpc>
                <a:spcPct val="90000"/>
              </a:lnSpc>
              <a:buFont typeface="Wingdings 2"/>
              <a:buNone/>
              <a:tabLst>
                <a:tab pos="742278" algn="l"/>
                <a:tab pos="1023411" algn="l"/>
                <a:tab pos="1258984" algn="l"/>
              </a:tabLst>
              <a:defRPr/>
            </a:pPr>
            <a:r>
              <a:rPr lang="en-US" dirty="0" smtClean="0">
                <a:ea typeface="ＭＳ Ｐゴシック" charset="0"/>
                <a:cs typeface="ＭＳ Ｐゴシック" charset="0"/>
              </a:rPr>
              <a:t>               </a:t>
            </a:r>
            <a:endParaRPr lang="en-US" dirty="0">
              <a:ea typeface="ＭＳ Ｐゴシック" charset="0"/>
              <a:cs typeface="ＭＳ Ｐゴシック" charset="0"/>
            </a:endParaRPr>
          </a:p>
        </p:txBody>
      </p:sp>
      <p:sp>
        <p:nvSpPr>
          <p:cNvPr id="2" name="Rectangle 1"/>
          <p:cNvSpPr/>
          <p:nvPr/>
        </p:nvSpPr>
        <p:spPr>
          <a:xfrm>
            <a:off x="266700" y="4182256"/>
            <a:ext cx="737642" cy="254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false</a:t>
            </a:r>
            <a:endParaRPr lang="en-IN" dirty="0"/>
          </a:p>
        </p:txBody>
      </p:sp>
      <p:sp>
        <p:nvSpPr>
          <p:cNvPr id="6" name="Rectangle 5"/>
          <p:cNvSpPr/>
          <p:nvPr/>
        </p:nvSpPr>
        <p:spPr>
          <a:xfrm>
            <a:off x="1201711" y="4182256"/>
            <a:ext cx="796977" cy="232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1000</a:t>
            </a:r>
            <a:endParaRPr lang="en-IN" dirty="0"/>
          </a:p>
        </p:txBody>
      </p:sp>
      <p:sp>
        <p:nvSpPr>
          <p:cNvPr id="7" name="Rectangle 6"/>
          <p:cNvSpPr/>
          <p:nvPr/>
        </p:nvSpPr>
        <p:spPr>
          <a:xfrm>
            <a:off x="2196057" y="4182256"/>
            <a:ext cx="599607" cy="254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292307" y="3790439"/>
            <a:ext cx="824459" cy="369332"/>
          </a:xfrm>
          <a:prstGeom prst="rect">
            <a:avLst/>
          </a:prstGeom>
          <a:noFill/>
        </p:spPr>
        <p:txBody>
          <a:bodyPr wrap="square" rtlCol="0">
            <a:spAutoFit/>
          </a:bodyPr>
          <a:lstStyle/>
          <a:p>
            <a:r>
              <a:rPr lang="en-US" dirty="0" smtClean="0"/>
              <a:t>lock</a:t>
            </a:r>
            <a:endParaRPr lang="en-IN" dirty="0"/>
          </a:p>
        </p:txBody>
      </p:sp>
      <p:sp>
        <p:nvSpPr>
          <p:cNvPr id="10" name="TextBox 9"/>
          <p:cNvSpPr txBox="1"/>
          <p:nvPr/>
        </p:nvSpPr>
        <p:spPr>
          <a:xfrm>
            <a:off x="1201711" y="3790439"/>
            <a:ext cx="824459" cy="369332"/>
          </a:xfrm>
          <a:prstGeom prst="rect">
            <a:avLst/>
          </a:prstGeom>
          <a:noFill/>
        </p:spPr>
        <p:txBody>
          <a:bodyPr wrap="square" rtlCol="0">
            <a:spAutoFit/>
          </a:bodyPr>
          <a:lstStyle/>
          <a:p>
            <a:r>
              <a:rPr lang="en-US" dirty="0" smtClean="0"/>
              <a:t>target</a:t>
            </a:r>
            <a:endParaRPr lang="en-IN" dirty="0"/>
          </a:p>
        </p:txBody>
      </p:sp>
      <p:sp>
        <p:nvSpPr>
          <p:cNvPr id="11" name="TextBox 10"/>
          <p:cNvSpPr txBox="1"/>
          <p:nvPr/>
        </p:nvSpPr>
        <p:spPr>
          <a:xfrm>
            <a:off x="2096125" y="3767742"/>
            <a:ext cx="824459" cy="369332"/>
          </a:xfrm>
          <a:prstGeom prst="rect">
            <a:avLst/>
          </a:prstGeom>
          <a:noFill/>
        </p:spPr>
        <p:txBody>
          <a:bodyPr wrap="square" rtlCol="0">
            <a:spAutoFit/>
          </a:bodyPr>
          <a:lstStyle/>
          <a:p>
            <a:r>
              <a:rPr lang="en-US" dirty="0" smtClean="0"/>
              <a:t>r</a:t>
            </a:r>
            <a:endParaRPr lang="en-IN" dirty="0"/>
          </a:p>
        </p:txBody>
      </p:sp>
      <p:sp>
        <p:nvSpPr>
          <p:cNvPr id="12" name="TextBox 11"/>
          <p:cNvSpPr txBox="1"/>
          <p:nvPr/>
        </p:nvSpPr>
        <p:spPr>
          <a:xfrm>
            <a:off x="292307" y="4509752"/>
            <a:ext cx="824459" cy="369332"/>
          </a:xfrm>
          <a:prstGeom prst="rect">
            <a:avLst/>
          </a:prstGeom>
          <a:noFill/>
        </p:spPr>
        <p:txBody>
          <a:bodyPr wrap="square" rtlCol="0">
            <a:spAutoFit/>
          </a:bodyPr>
          <a:lstStyle/>
          <a:p>
            <a:r>
              <a:rPr lang="en-US" dirty="0" smtClean="0"/>
              <a:t>1000</a:t>
            </a:r>
            <a:endParaRPr lang="en-IN" dirty="0"/>
          </a:p>
        </p:txBody>
      </p:sp>
      <p:sp>
        <p:nvSpPr>
          <p:cNvPr id="13" name="Rectangle 12"/>
          <p:cNvSpPr/>
          <p:nvPr/>
        </p:nvSpPr>
        <p:spPr>
          <a:xfrm>
            <a:off x="374130" y="5398956"/>
            <a:ext cx="737642" cy="254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a:t>
            </a:r>
            <a:endParaRPr lang="en-IN" dirty="0"/>
          </a:p>
        </p:txBody>
      </p:sp>
      <p:sp>
        <p:nvSpPr>
          <p:cNvPr id="14" name="Rectangle 13"/>
          <p:cNvSpPr/>
          <p:nvPr/>
        </p:nvSpPr>
        <p:spPr>
          <a:xfrm>
            <a:off x="1309141" y="5398956"/>
            <a:ext cx="796977" cy="232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1000</a:t>
            </a:r>
            <a:endParaRPr lang="en-IN" dirty="0"/>
          </a:p>
        </p:txBody>
      </p:sp>
      <p:sp>
        <p:nvSpPr>
          <p:cNvPr id="15" name="Rectangle 14"/>
          <p:cNvSpPr/>
          <p:nvPr/>
        </p:nvSpPr>
        <p:spPr>
          <a:xfrm>
            <a:off x="2303487" y="5398956"/>
            <a:ext cx="979359" cy="254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false</a:t>
            </a:r>
            <a:endParaRPr lang="en-IN" dirty="0"/>
          </a:p>
        </p:txBody>
      </p:sp>
      <p:sp>
        <p:nvSpPr>
          <p:cNvPr id="16" name="TextBox 15"/>
          <p:cNvSpPr txBox="1"/>
          <p:nvPr/>
        </p:nvSpPr>
        <p:spPr>
          <a:xfrm>
            <a:off x="399737" y="5007139"/>
            <a:ext cx="824459" cy="369332"/>
          </a:xfrm>
          <a:prstGeom prst="rect">
            <a:avLst/>
          </a:prstGeom>
          <a:noFill/>
        </p:spPr>
        <p:txBody>
          <a:bodyPr wrap="square" rtlCol="0">
            <a:spAutoFit/>
          </a:bodyPr>
          <a:lstStyle/>
          <a:p>
            <a:r>
              <a:rPr lang="en-US" dirty="0" smtClean="0"/>
              <a:t>lock</a:t>
            </a:r>
            <a:endParaRPr lang="en-IN" dirty="0"/>
          </a:p>
        </p:txBody>
      </p:sp>
      <p:sp>
        <p:nvSpPr>
          <p:cNvPr id="17" name="TextBox 16"/>
          <p:cNvSpPr txBox="1"/>
          <p:nvPr/>
        </p:nvSpPr>
        <p:spPr>
          <a:xfrm>
            <a:off x="1309141" y="5007139"/>
            <a:ext cx="824459" cy="369332"/>
          </a:xfrm>
          <a:prstGeom prst="rect">
            <a:avLst/>
          </a:prstGeom>
          <a:noFill/>
        </p:spPr>
        <p:txBody>
          <a:bodyPr wrap="square" rtlCol="0">
            <a:spAutoFit/>
          </a:bodyPr>
          <a:lstStyle/>
          <a:p>
            <a:r>
              <a:rPr lang="en-US" dirty="0" smtClean="0"/>
              <a:t>target</a:t>
            </a:r>
            <a:endParaRPr lang="en-IN" dirty="0"/>
          </a:p>
        </p:txBody>
      </p:sp>
      <p:sp>
        <p:nvSpPr>
          <p:cNvPr id="18" name="TextBox 17"/>
          <p:cNvSpPr txBox="1"/>
          <p:nvPr/>
        </p:nvSpPr>
        <p:spPr>
          <a:xfrm>
            <a:off x="2203555" y="4984442"/>
            <a:ext cx="824459" cy="369332"/>
          </a:xfrm>
          <a:prstGeom prst="rect">
            <a:avLst/>
          </a:prstGeom>
          <a:noFill/>
        </p:spPr>
        <p:txBody>
          <a:bodyPr wrap="square" rtlCol="0">
            <a:spAutoFit/>
          </a:bodyPr>
          <a:lstStyle/>
          <a:p>
            <a:r>
              <a:rPr lang="en-US" dirty="0" smtClean="0"/>
              <a:t>r</a:t>
            </a:r>
            <a:endParaRPr lang="en-IN" dirty="0"/>
          </a:p>
        </p:txBody>
      </p:sp>
      <p:sp>
        <p:nvSpPr>
          <p:cNvPr id="19" name="TextBox 18"/>
          <p:cNvSpPr txBox="1"/>
          <p:nvPr/>
        </p:nvSpPr>
        <p:spPr>
          <a:xfrm>
            <a:off x="399737" y="5726452"/>
            <a:ext cx="824459" cy="369332"/>
          </a:xfrm>
          <a:prstGeom prst="rect">
            <a:avLst/>
          </a:prstGeom>
          <a:noFill/>
        </p:spPr>
        <p:txBody>
          <a:bodyPr wrap="square" rtlCol="0">
            <a:spAutoFit/>
          </a:bodyPr>
          <a:lstStyle/>
          <a:p>
            <a:r>
              <a:rPr lang="en-US" dirty="0" smtClean="0"/>
              <a:t>1000</a:t>
            </a:r>
            <a:endParaRPr lang="en-IN" dirty="0"/>
          </a:p>
        </p:txBody>
      </p:sp>
      <p:sp>
        <p:nvSpPr>
          <p:cNvPr id="27" name="Rectangle 26"/>
          <p:cNvSpPr/>
          <p:nvPr/>
        </p:nvSpPr>
        <p:spPr>
          <a:xfrm>
            <a:off x="2053654" y="6153458"/>
            <a:ext cx="737642" cy="254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a:t>
            </a:r>
            <a:endParaRPr lang="en-IN" dirty="0"/>
          </a:p>
        </p:txBody>
      </p:sp>
      <p:sp>
        <p:nvSpPr>
          <p:cNvPr id="28" name="Rectangle 27"/>
          <p:cNvSpPr/>
          <p:nvPr/>
        </p:nvSpPr>
        <p:spPr>
          <a:xfrm>
            <a:off x="2988665" y="6153458"/>
            <a:ext cx="796977" cy="232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1000</a:t>
            </a:r>
            <a:endParaRPr lang="en-IN" dirty="0"/>
          </a:p>
        </p:txBody>
      </p:sp>
      <p:sp>
        <p:nvSpPr>
          <p:cNvPr id="29" name="Rectangle 28"/>
          <p:cNvSpPr/>
          <p:nvPr/>
        </p:nvSpPr>
        <p:spPr>
          <a:xfrm>
            <a:off x="3983011" y="6153458"/>
            <a:ext cx="979359" cy="254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a:t>
            </a:r>
            <a:endParaRPr lang="en-IN" dirty="0"/>
          </a:p>
        </p:txBody>
      </p:sp>
      <p:sp>
        <p:nvSpPr>
          <p:cNvPr id="30" name="TextBox 29"/>
          <p:cNvSpPr txBox="1"/>
          <p:nvPr/>
        </p:nvSpPr>
        <p:spPr>
          <a:xfrm>
            <a:off x="2079261" y="5761641"/>
            <a:ext cx="824459" cy="369332"/>
          </a:xfrm>
          <a:prstGeom prst="rect">
            <a:avLst/>
          </a:prstGeom>
          <a:noFill/>
        </p:spPr>
        <p:txBody>
          <a:bodyPr wrap="square" rtlCol="0">
            <a:spAutoFit/>
          </a:bodyPr>
          <a:lstStyle/>
          <a:p>
            <a:r>
              <a:rPr lang="en-US" dirty="0" smtClean="0"/>
              <a:t>lock</a:t>
            </a:r>
            <a:endParaRPr lang="en-IN" dirty="0"/>
          </a:p>
        </p:txBody>
      </p:sp>
      <p:sp>
        <p:nvSpPr>
          <p:cNvPr id="31" name="TextBox 30"/>
          <p:cNvSpPr txBox="1"/>
          <p:nvPr/>
        </p:nvSpPr>
        <p:spPr>
          <a:xfrm>
            <a:off x="2988665" y="5761641"/>
            <a:ext cx="824459" cy="369332"/>
          </a:xfrm>
          <a:prstGeom prst="rect">
            <a:avLst/>
          </a:prstGeom>
          <a:noFill/>
        </p:spPr>
        <p:txBody>
          <a:bodyPr wrap="square" rtlCol="0">
            <a:spAutoFit/>
          </a:bodyPr>
          <a:lstStyle/>
          <a:p>
            <a:r>
              <a:rPr lang="en-US" dirty="0" smtClean="0"/>
              <a:t>target</a:t>
            </a:r>
            <a:endParaRPr lang="en-IN" dirty="0"/>
          </a:p>
        </p:txBody>
      </p:sp>
      <p:sp>
        <p:nvSpPr>
          <p:cNvPr id="32" name="TextBox 31"/>
          <p:cNvSpPr txBox="1"/>
          <p:nvPr/>
        </p:nvSpPr>
        <p:spPr>
          <a:xfrm>
            <a:off x="3883079" y="5738944"/>
            <a:ext cx="824459" cy="369332"/>
          </a:xfrm>
          <a:prstGeom prst="rect">
            <a:avLst/>
          </a:prstGeom>
          <a:noFill/>
        </p:spPr>
        <p:txBody>
          <a:bodyPr wrap="square" rtlCol="0">
            <a:spAutoFit/>
          </a:bodyPr>
          <a:lstStyle/>
          <a:p>
            <a:r>
              <a:rPr lang="en-US" dirty="0" smtClean="0"/>
              <a:t>r</a:t>
            </a:r>
            <a:endParaRPr lang="en-IN" dirty="0"/>
          </a:p>
        </p:txBody>
      </p:sp>
      <p:sp>
        <p:nvSpPr>
          <p:cNvPr id="33" name="TextBox 32"/>
          <p:cNvSpPr txBox="1"/>
          <p:nvPr/>
        </p:nvSpPr>
        <p:spPr>
          <a:xfrm>
            <a:off x="2079261" y="6480954"/>
            <a:ext cx="824459" cy="369332"/>
          </a:xfrm>
          <a:prstGeom prst="rect">
            <a:avLst/>
          </a:prstGeom>
          <a:noFill/>
        </p:spPr>
        <p:txBody>
          <a:bodyPr wrap="square" rtlCol="0">
            <a:spAutoFit/>
          </a:bodyPr>
          <a:lstStyle/>
          <a:p>
            <a:r>
              <a:rPr lang="en-US" dirty="0" smtClean="0"/>
              <a:t>1000</a:t>
            </a:r>
            <a:endParaRPr lang="en-IN" dirty="0"/>
          </a:p>
        </p:txBody>
      </p:sp>
    </p:spTree>
    <p:extLst>
      <p:ext uri="{BB962C8B-B14F-4D97-AF65-F5344CB8AC3E}">
        <p14:creationId xmlns:p14="http://schemas.microsoft.com/office/powerpoint/2010/main" val="199424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4" grpId="0"/>
      <p:bldP spid="10" grpId="0"/>
      <p:bldP spid="11" grpId="0"/>
      <p:bldP spid="12" grpId="0"/>
      <p:bldP spid="13" grpId="0" animBg="1"/>
      <p:bldP spid="14" grpId="0" animBg="1"/>
      <p:bldP spid="15" grpId="0" animBg="1"/>
      <p:bldP spid="16" grpId="0"/>
      <p:bldP spid="17" grpId="0"/>
      <p:bldP spid="18" grpId="0"/>
      <p:bldP spid="19" grpId="0"/>
      <p:bldP spid="27" grpId="0" animBg="1"/>
      <p:bldP spid="28" grpId="0" animBg="1"/>
      <p:bldP spid="29" grpId="0" animBg="1"/>
      <p:bldP spid="30" grpId="0"/>
      <p:bldP spid="31" grpId="0"/>
      <p:bldP spid="32"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849" y="409550"/>
            <a:ext cx="10363200" cy="504851"/>
          </a:xfrm>
        </p:spPr>
        <p:txBody>
          <a:bodyPr>
            <a:normAutofit fontScale="90000"/>
          </a:bodyPr>
          <a:lstStyle/>
          <a:p>
            <a:r>
              <a:rPr lang="en-US" dirty="0" smtClean="0">
                <a:solidFill>
                  <a:schemeClr val="tx1"/>
                </a:solidFill>
              </a:rPr>
              <a:t>Busy waiting</a:t>
            </a:r>
            <a:endParaRPr lang="en-IN" dirty="0">
              <a:solidFill>
                <a:schemeClr val="tx1"/>
              </a:solidFill>
            </a:endParaRPr>
          </a:p>
        </p:txBody>
      </p:sp>
      <p:sp>
        <p:nvSpPr>
          <p:cNvPr id="6" name="AutoShape 6" descr="https://www.baeldung.com/wp-content/uploads/sites/4/2021/08/Busywaiting.svg"/>
          <p:cNvSpPr>
            <a:spLocks noChangeAspect="1" noChangeArrowheads="1"/>
          </p:cNvSpPr>
          <p:nvPr/>
        </p:nvSpPr>
        <p:spPr bwMode="auto">
          <a:xfrm>
            <a:off x="9209634" y="279360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stretch>
            <a:fillRect/>
          </a:stretch>
        </p:blipFill>
        <p:spPr>
          <a:xfrm>
            <a:off x="5426439" y="1028856"/>
            <a:ext cx="5983470" cy="4307642"/>
          </a:xfrm>
          <a:prstGeom prst="rect">
            <a:avLst/>
          </a:prstGeom>
        </p:spPr>
      </p:pic>
      <p:sp>
        <p:nvSpPr>
          <p:cNvPr id="8" name="Rectangle 7"/>
          <p:cNvSpPr/>
          <p:nvPr/>
        </p:nvSpPr>
        <p:spPr>
          <a:xfrm>
            <a:off x="409731" y="1705349"/>
            <a:ext cx="4746885" cy="1938992"/>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Busy waiting,</a:t>
            </a:r>
            <a:r>
              <a:rPr lang="en-US" sz="2000" dirty="0">
                <a:latin typeface="Times New Roman" panose="02020603050405020304" pitchFamily="18" charset="0"/>
                <a:cs typeface="Times New Roman" panose="02020603050405020304" pitchFamily="18" charset="0"/>
              </a:rPr>
              <a:t> also known as spinning, or busy looping is a process synchronization technique</a:t>
            </a:r>
            <a:r>
              <a:rPr lang="en-US" sz="2000" b="1" dirty="0">
                <a:latin typeface="Times New Roman" panose="02020603050405020304" pitchFamily="18" charset="0"/>
                <a:cs typeface="Times New Roman" panose="02020603050405020304" pitchFamily="18" charset="0"/>
              </a:rPr>
              <a:t> in which a process/task waits and constantly checks for a condition to be satisfied before proceeding with its execution</a:t>
            </a: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58776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09782"/>
          </a:xfrm>
        </p:spPr>
        <p:txBody>
          <a:bodyPr>
            <a:normAutofit fontScale="90000"/>
          </a:bodyPr>
          <a:lstStyle/>
          <a:p>
            <a:r>
              <a:rPr lang="en-US" dirty="0" smtClean="0"/>
              <a:t>Spinlock</a:t>
            </a:r>
            <a:endParaRPr lang="en-IN" dirty="0"/>
          </a:p>
        </p:txBody>
      </p:sp>
      <p:pic>
        <p:nvPicPr>
          <p:cNvPr id="4" name="Picture 3"/>
          <p:cNvPicPr>
            <a:picLocks noChangeAspect="1"/>
          </p:cNvPicPr>
          <p:nvPr/>
        </p:nvPicPr>
        <p:blipFill rotWithShape="1">
          <a:blip r:embed="rId2"/>
          <a:srcRect l="22965" t="21773" r="19661" b="21670"/>
          <a:stretch/>
        </p:blipFill>
        <p:spPr>
          <a:xfrm>
            <a:off x="1219200" y="884419"/>
            <a:ext cx="10158334" cy="5801193"/>
          </a:xfrm>
          <a:prstGeom prst="rect">
            <a:avLst/>
          </a:prstGeom>
        </p:spPr>
      </p:pic>
    </p:spTree>
    <p:extLst>
      <p:ext uri="{BB962C8B-B14F-4D97-AF65-F5344CB8AC3E}">
        <p14:creationId xmlns:p14="http://schemas.microsoft.com/office/powerpoint/2010/main" val="14477847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820" y="274637"/>
            <a:ext cx="10363200" cy="639762"/>
          </a:xfrm>
        </p:spPr>
        <p:txBody>
          <a:bodyPr>
            <a:normAutofit fontScale="90000"/>
          </a:bodyPr>
          <a:lstStyle/>
          <a:p>
            <a:r>
              <a:rPr lang="en-US" dirty="0" smtClean="0"/>
              <a:t>Semaphore</a:t>
            </a:r>
            <a:endParaRPr lang="en-IN" dirty="0"/>
          </a:p>
        </p:txBody>
      </p:sp>
      <p:pic>
        <p:nvPicPr>
          <p:cNvPr id="4" name="Content Placeholder 3"/>
          <p:cNvPicPr>
            <a:picLocks noGrp="1" noChangeAspect="1"/>
          </p:cNvPicPr>
          <p:nvPr>
            <p:ph sz="quarter" idx="1"/>
          </p:nvPr>
        </p:nvPicPr>
        <p:blipFill rotWithShape="1">
          <a:blip r:embed="rId2"/>
          <a:srcRect l="8156" t="20137" r="38203" b="34946"/>
          <a:stretch/>
        </p:blipFill>
        <p:spPr>
          <a:xfrm>
            <a:off x="274820" y="2070397"/>
            <a:ext cx="8254583" cy="4225472"/>
          </a:xfrm>
          <a:prstGeom prst="rect">
            <a:avLst/>
          </a:prstGeom>
        </p:spPr>
      </p:pic>
      <p:sp>
        <p:nvSpPr>
          <p:cNvPr id="5" name="TextBox 4"/>
          <p:cNvSpPr txBox="1"/>
          <p:nvPr/>
        </p:nvSpPr>
        <p:spPr>
          <a:xfrm>
            <a:off x="809469" y="1169232"/>
            <a:ext cx="10940571" cy="646331"/>
          </a:xfrm>
          <a:prstGeom prst="rect">
            <a:avLst/>
          </a:prstGeom>
          <a:noFill/>
        </p:spPr>
        <p:txBody>
          <a:bodyPr wrap="square" rtlCol="0">
            <a:spAutoFit/>
          </a:bodyPr>
          <a:lstStyle/>
          <a:p>
            <a:r>
              <a:rPr lang="en-US" b="1" dirty="0"/>
              <a:t>Semaphores are integer variables that are used to solve the critical section problem by using two atomic operations, wait and signal that are used for process synchronization.</a:t>
            </a:r>
            <a:endParaRPr lang="en-IN" b="1" dirty="0"/>
          </a:p>
        </p:txBody>
      </p:sp>
      <p:sp>
        <p:nvSpPr>
          <p:cNvPr id="6" name="Rectangle 5"/>
          <p:cNvSpPr/>
          <p:nvPr/>
        </p:nvSpPr>
        <p:spPr>
          <a:xfrm>
            <a:off x="8639331" y="2424101"/>
            <a:ext cx="3110709" cy="3477875"/>
          </a:xfrm>
          <a:prstGeom prst="rect">
            <a:avLst/>
          </a:prstGeom>
        </p:spPr>
        <p:txBody>
          <a:bodyPr wrap="square">
            <a:spAutoFit/>
          </a:bodyPr>
          <a:lstStyle/>
          <a:p>
            <a:endParaRPr lang="en-US" sz="20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smtClean="0">
                <a:solidFill>
                  <a:srgbClr val="000000"/>
                </a:solidFill>
                <a:latin typeface="Times New Roman" panose="02020603050405020304" pitchFamily="18" charset="0"/>
                <a:cs typeface="Times New Roman" panose="02020603050405020304" pitchFamily="18" charset="0"/>
              </a:rPr>
              <a:t>Wait(): </a:t>
            </a: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wait operation decrements the value of its argument S, if it is positive. If S is negative or zero, then no operation is performed</a:t>
            </a:r>
            <a:r>
              <a:rPr lang="en-US" sz="2000" dirty="0" smtClean="0">
                <a:solidFill>
                  <a:srgbClr val="00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sz="2000" dirty="0" smtClean="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Signal():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signal operation increments the value of its argument S.</a:t>
            </a:r>
          </a:p>
          <a:p>
            <a:pPr>
              <a:buFont typeface="Arial" panose="020B0604020202020204" pitchFamily="34" charset="0"/>
              <a:buChar char="•"/>
            </a:pP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92525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820" y="289628"/>
            <a:ext cx="10363200" cy="639762"/>
          </a:xfrm>
        </p:spPr>
        <p:txBody>
          <a:bodyPr>
            <a:normAutofit fontScale="90000"/>
          </a:bodyPr>
          <a:lstStyle/>
          <a:p>
            <a:r>
              <a:rPr lang="en-US" dirty="0" smtClean="0"/>
              <a:t>Types of Semaphore</a:t>
            </a:r>
            <a:endParaRPr lang="en-IN" dirty="0"/>
          </a:p>
        </p:txBody>
      </p:sp>
      <p:sp>
        <p:nvSpPr>
          <p:cNvPr id="6" name="Rectangle 5"/>
          <p:cNvSpPr/>
          <p:nvPr/>
        </p:nvSpPr>
        <p:spPr>
          <a:xfrm>
            <a:off x="274820" y="1237568"/>
            <a:ext cx="11207646" cy="3416320"/>
          </a:xfrm>
          <a:prstGeom prst="rect">
            <a:avLst/>
          </a:prstGeom>
        </p:spPr>
        <p:txBody>
          <a:bodyPr wrap="square">
            <a:spAutoFit/>
          </a:bodyPr>
          <a:lstStyle/>
          <a:p>
            <a:pPr>
              <a:buFont typeface="Arial" panose="020B0604020202020204" pitchFamily="34" charset="0"/>
              <a:buChar char="•"/>
            </a:pPr>
            <a:r>
              <a:rPr lang="en-US" sz="2400" b="1" dirty="0">
                <a:solidFill>
                  <a:srgbClr val="000000"/>
                </a:solidFill>
                <a:latin typeface="Times New Roman" panose="02020603050405020304" pitchFamily="18" charset="0"/>
                <a:cs typeface="Times New Roman" panose="02020603050405020304" pitchFamily="18" charset="0"/>
              </a:rPr>
              <a:t>Counting </a:t>
            </a:r>
            <a:r>
              <a:rPr lang="en-US" sz="2400" b="1" dirty="0" smtClean="0">
                <a:solidFill>
                  <a:srgbClr val="000000"/>
                </a:solidFill>
                <a:latin typeface="Times New Roman" panose="02020603050405020304" pitchFamily="18" charset="0"/>
                <a:cs typeface="Times New Roman" panose="02020603050405020304" pitchFamily="18" charset="0"/>
              </a:rPr>
              <a:t>Semaphores: </a:t>
            </a:r>
            <a:r>
              <a:rPr lang="en-US" sz="2400" dirty="0" smtClean="0">
                <a:solidFill>
                  <a:srgbClr val="000000"/>
                </a:solidFill>
                <a:latin typeface="Times New Roman" panose="02020603050405020304" pitchFamily="18" charset="0"/>
                <a:cs typeface="Times New Roman" panose="02020603050405020304" pitchFamily="18" charset="0"/>
              </a:rPr>
              <a:t>These </a:t>
            </a:r>
            <a:r>
              <a:rPr lang="en-US" sz="2400" dirty="0">
                <a:solidFill>
                  <a:srgbClr val="000000"/>
                </a:solidFill>
                <a:latin typeface="Times New Roman" panose="02020603050405020304" pitchFamily="18" charset="0"/>
                <a:cs typeface="Times New Roman" panose="02020603050405020304" pitchFamily="18" charset="0"/>
              </a:rPr>
              <a:t>are integer value semaphores and have an unrestricted value domain. These semaphores are used to coordinate the resource access, where the semaphore count is the number of available resources. If the resources are added, semaphore count automatically incremented and if the resources are removed, the count is decremented.</a:t>
            </a:r>
          </a:p>
          <a:p>
            <a:pPr>
              <a:buFont typeface="Arial" panose="020B0604020202020204" pitchFamily="34" charset="0"/>
              <a:buChar char="•"/>
            </a:pPr>
            <a:r>
              <a:rPr lang="en-US" sz="2400" b="1" dirty="0">
                <a:solidFill>
                  <a:srgbClr val="000000"/>
                </a:solidFill>
                <a:latin typeface="Times New Roman" panose="02020603050405020304" pitchFamily="18" charset="0"/>
                <a:cs typeface="Times New Roman" panose="02020603050405020304" pitchFamily="18" charset="0"/>
              </a:rPr>
              <a:t>Binary </a:t>
            </a:r>
            <a:r>
              <a:rPr lang="en-US" sz="2400" b="1" dirty="0" smtClean="0">
                <a:solidFill>
                  <a:srgbClr val="000000"/>
                </a:solidFill>
                <a:latin typeface="Times New Roman" panose="02020603050405020304" pitchFamily="18" charset="0"/>
                <a:cs typeface="Times New Roman" panose="02020603050405020304" pitchFamily="18" charset="0"/>
              </a:rPr>
              <a:t>Semaphores: </a:t>
            </a:r>
            <a:r>
              <a:rPr lang="en-US" sz="2400" dirty="0" smtClean="0">
                <a:solidFill>
                  <a:srgbClr val="000000"/>
                </a:solidFill>
                <a:latin typeface="Times New Roman" panose="02020603050405020304" pitchFamily="18" charset="0"/>
                <a:cs typeface="Times New Roman" panose="02020603050405020304" pitchFamily="18" charset="0"/>
              </a:rPr>
              <a:t>The </a:t>
            </a:r>
            <a:r>
              <a:rPr lang="en-US" sz="2400" dirty="0">
                <a:solidFill>
                  <a:srgbClr val="000000"/>
                </a:solidFill>
                <a:latin typeface="Times New Roman" panose="02020603050405020304" pitchFamily="18" charset="0"/>
                <a:cs typeface="Times New Roman" panose="02020603050405020304" pitchFamily="18" charset="0"/>
              </a:rPr>
              <a:t>binary semaphores are like counting semaphores but their value is restricted to 0 and 1. The wait operation only works when the semaphore is 1 and the signal operation succeeds when semaphore is 0. It is sometimes easier to implement binary semaphores than counting semaphores.</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7839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geeksforgeeks.org/wp-content/cdn-uploads/Semaphores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33" y="1698261"/>
            <a:ext cx="27241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512007" y="418475"/>
            <a:ext cx="4846195" cy="6092359"/>
          </a:xfrm>
          <a:prstGeom prst="rect">
            <a:avLst/>
          </a:prstGeom>
        </p:spPr>
      </p:pic>
    </p:spTree>
    <p:extLst>
      <p:ext uri="{BB962C8B-B14F-4D97-AF65-F5344CB8AC3E}">
        <p14:creationId xmlns:p14="http://schemas.microsoft.com/office/powerpoint/2010/main" val="583953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41" y="388313"/>
            <a:ext cx="10363200" cy="654752"/>
          </a:xfrm>
        </p:spPr>
        <p:txBody>
          <a:bodyPr>
            <a:normAutofit fontScale="90000"/>
          </a:bodyPr>
          <a:lstStyle/>
          <a:p>
            <a:r>
              <a:rPr lang="en-US" dirty="0" err="1" smtClean="0"/>
              <a:t>Mutex</a:t>
            </a:r>
            <a:endParaRPr lang="en-IN" dirty="0"/>
          </a:p>
        </p:txBody>
      </p:sp>
      <p:sp>
        <p:nvSpPr>
          <p:cNvPr id="3" name="Content Placeholder 2"/>
          <p:cNvSpPr>
            <a:spLocks noGrp="1"/>
          </p:cNvSpPr>
          <p:nvPr>
            <p:ph sz="quarter" idx="1"/>
          </p:nvPr>
        </p:nvSpPr>
        <p:spPr>
          <a:xfrm>
            <a:off x="529651" y="1043065"/>
            <a:ext cx="11252617" cy="4572000"/>
          </a:xfrm>
        </p:spPr>
        <p:txBody>
          <a:bodyPr>
            <a:noAutofit/>
          </a:bodyPr>
          <a:lstStyle/>
          <a:p>
            <a:r>
              <a:rPr lang="en-US" sz="2000" dirty="0" err="1">
                <a:latin typeface="Times New Roman" panose="02020603050405020304" pitchFamily="18" charset="0"/>
                <a:cs typeface="Times New Roman" panose="02020603050405020304" pitchFamily="18" charset="0"/>
              </a:rPr>
              <a:t>Mutex</a:t>
            </a:r>
            <a:r>
              <a:rPr lang="en-US" sz="2000" dirty="0">
                <a:latin typeface="Times New Roman" panose="02020603050405020304" pitchFamily="18" charset="0"/>
                <a:cs typeface="Times New Roman" panose="02020603050405020304" pitchFamily="18" charset="0"/>
              </a:rPr>
              <a:t> and Semaphore both provide synchronization services but they are not the same. Details about both </a:t>
            </a:r>
            <a:r>
              <a:rPr lang="en-US" sz="2000" dirty="0" err="1">
                <a:latin typeface="Times New Roman" panose="02020603050405020304" pitchFamily="18" charset="0"/>
                <a:cs typeface="Times New Roman" panose="02020603050405020304" pitchFamily="18" charset="0"/>
              </a:rPr>
              <a:t>Mutex</a:t>
            </a:r>
            <a:r>
              <a:rPr lang="en-US" sz="2000" dirty="0">
                <a:latin typeface="Times New Roman" panose="02020603050405020304" pitchFamily="18" charset="0"/>
                <a:cs typeface="Times New Roman" panose="02020603050405020304" pitchFamily="18" charset="0"/>
              </a:rPr>
              <a:t> and Semaphore are given below </a:t>
            </a:r>
            <a:r>
              <a:rPr lang="en-US" sz="2000"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err="1" smtClean="0">
                <a:latin typeface="Times New Roman" panose="02020603050405020304" pitchFamily="18" charset="0"/>
                <a:cs typeface="Times New Roman" panose="02020603050405020304" pitchFamily="18" charset="0"/>
              </a:rPr>
              <a:t>Mutex</a:t>
            </a:r>
            <a:endParaRPr lang="en-US" sz="2000" b="1"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Mutex</a:t>
            </a:r>
            <a:r>
              <a:rPr lang="en-US" sz="2000" dirty="0">
                <a:latin typeface="Times New Roman" panose="02020603050405020304" pitchFamily="18" charset="0"/>
                <a:cs typeface="Times New Roman" panose="02020603050405020304" pitchFamily="18" charset="0"/>
              </a:rPr>
              <a:t> is a mutual exclusion object that synchronizes access to a resource. It is created with a unique name at the start of a program. The </a:t>
            </a:r>
            <a:r>
              <a:rPr lang="en-US" sz="2000" dirty="0" err="1">
                <a:latin typeface="Times New Roman" panose="02020603050405020304" pitchFamily="18" charset="0"/>
                <a:cs typeface="Times New Roman" panose="02020603050405020304" pitchFamily="18" charset="0"/>
              </a:rPr>
              <a:t>Mutex</a:t>
            </a:r>
            <a:r>
              <a:rPr lang="en-US" sz="2000" dirty="0">
                <a:latin typeface="Times New Roman" panose="02020603050405020304" pitchFamily="18" charset="0"/>
                <a:cs typeface="Times New Roman" panose="02020603050405020304" pitchFamily="18" charset="0"/>
              </a:rPr>
              <a:t> is a locking mechanism that makes sure only one thread can acquire the </a:t>
            </a:r>
            <a:r>
              <a:rPr lang="en-US" sz="2000" dirty="0" err="1">
                <a:latin typeface="Times New Roman" panose="02020603050405020304" pitchFamily="18" charset="0"/>
                <a:cs typeface="Times New Roman" panose="02020603050405020304" pitchFamily="18" charset="0"/>
              </a:rPr>
              <a:t>Mutex</a:t>
            </a:r>
            <a:r>
              <a:rPr lang="en-US" sz="2000" dirty="0">
                <a:latin typeface="Times New Roman" panose="02020603050405020304" pitchFamily="18" charset="0"/>
                <a:cs typeface="Times New Roman" panose="02020603050405020304" pitchFamily="18" charset="0"/>
              </a:rPr>
              <a:t> at a time and enter the critical section. This thread only releases the </a:t>
            </a:r>
            <a:r>
              <a:rPr lang="en-US" sz="2000" dirty="0" err="1">
                <a:latin typeface="Times New Roman" panose="02020603050405020304" pitchFamily="18" charset="0"/>
                <a:cs typeface="Times New Roman" panose="02020603050405020304" pitchFamily="18" charset="0"/>
              </a:rPr>
              <a:t>Mutex</a:t>
            </a:r>
            <a:r>
              <a:rPr lang="en-US" sz="2000" dirty="0">
                <a:latin typeface="Times New Roman" panose="02020603050405020304" pitchFamily="18" charset="0"/>
                <a:cs typeface="Times New Roman" panose="02020603050405020304" pitchFamily="18" charset="0"/>
              </a:rPr>
              <a:t> when it exits the critical section.</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is shown with the help of the following example </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lvl="1" indent="0">
              <a:spcBef>
                <a:spcPts val="0"/>
              </a:spcBef>
              <a:buNone/>
            </a:pPr>
            <a:r>
              <a:rPr lang="en-US" sz="1800" b="1" dirty="0">
                <a:latin typeface="Times New Roman" panose="02020603050405020304" pitchFamily="18" charset="0"/>
                <a:cs typeface="Times New Roman" panose="02020603050405020304" pitchFamily="18" charset="0"/>
              </a:rPr>
              <a:t>wait (</a:t>
            </a:r>
            <a:r>
              <a:rPr lang="en-US" sz="1800" b="1" dirty="0" err="1">
                <a:latin typeface="Times New Roman" panose="02020603050405020304" pitchFamily="18" charset="0"/>
                <a:cs typeface="Times New Roman" panose="02020603050405020304" pitchFamily="18" charset="0"/>
              </a:rPr>
              <a:t>mutex</a:t>
            </a:r>
            <a:r>
              <a:rPr lang="en-US" sz="1800" b="1" dirty="0">
                <a:latin typeface="Times New Roman" panose="02020603050405020304" pitchFamily="18" charset="0"/>
                <a:cs typeface="Times New Roman" panose="02020603050405020304" pitchFamily="18" charset="0"/>
              </a:rPr>
              <a:t>);</a:t>
            </a:r>
          </a:p>
          <a:p>
            <a:pPr marL="0" lvl="1" indent="0">
              <a:spcBef>
                <a:spcPts val="0"/>
              </a:spcBef>
              <a:buNone/>
            </a:pPr>
            <a:r>
              <a:rPr lang="en-US" sz="1800" b="1" dirty="0">
                <a:latin typeface="Times New Roman" panose="02020603050405020304" pitchFamily="18" charset="0"/>
                <a:cs typeface="Times New Roman" panose="02020603050405020304" pitchFamily="18" charset="0"/>
              </a:rPr>
              <a:t>…..</a:t>
            </a:r>
          </a:p>
          <a:p>
            <a:pPr marL="0" lvl="1" indent="0">
              <a:spcBef>
                <a:spcPts val="0"/>
              </a:spcBef>
              <a:buNone/>
            </a:pPr>
            <a:r>
              <a:rPr lang="en-US" sz="1800" b="1" dirty="0">
                <a:latin typeface="Times New Roman" panose="02020603050405020304" pitchFamily="18" charset="0"/>
                <a:cs typeface="Times New Roman" panose="02020603050405020304" pitchFamily="18" charset="0"/>
              </a:rPr>
              <a:t>Critical Section</a:t>
            </a:r>
          </a:p>
          <a:p>
            <a:pPr marL="0" lvl="1" indent="0">
              <a:spcBef>
                <a:spcPts val="0"/>
              </a:spcBef>
              <a:buNone/>
            </a:pPr>
            <a:r>
              <a:rPr lang="en-US" sz="1800" b="1" dirty="0">
                <a:latin typeface="Times New Roman" panose="02020603050405020304" pitchFamily="18" charset="0"/>
                <a:cs typeface="Times New Roman" panose="02020603050405020304" pitchFamily="18" charset="0"/>
              </a:rPr>
              <a:t>…..</a:t>
            </a:r>
          </a:p>
          <a:p>
            <a:pPr marL="0" lvl="1" indent="0">
              <a:spcBef>
                <a:spcPts val="0"/>
              </a:spcBef>
              <a:buNone/>
            </a:pPr>
            <a:r>
              <a:rPr lang="en-US" sz="1800" b="1" dirty="0">
                <a:latin typeface="Times New Roman" panose="02020603050405020304" pitchFamily="18" charset="0"/>
                <a:cs typeface="Times New Roman" panose="02020603050405020304" pitchFamily="18" charset="0"/>
              </a:rPr>
              <a:t>signal (</a:t>
            </a:r>
            <a:r>
              <a:rPr lang="en-US" sz="1800" b="1" dirty="0" err="1">
                <a:latin typeface="Times New Roman" panose="02020603050405020304" pitchFamily="18" charset="0"/>
                <a:cs typeface="Times New Roman" panose="02020603050405020304" pitchFamily="18" charset="0"/>
              </a:rPr>
              <a:t>mutex</a:t>
            </a:r>
            <a:r>
              <a:rPr lang="en-US" sz="1800" b="1"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Mutex</a:t>
            </a:r>
            <a:r>
              <a:rPr lang="en-US" sz="2000" dirty="0">
                <a:latin typeface="Times New Roman" panose="02020603050405020304" pitchFamily="18" charset="0"/>
                <a:cs typeface="Times New Roman" panose="02020603050405020304" pitchFamily="18" charset="0"/>
              </a:rPr>
              <a:t> is different than a semaphore as it is a locking mechanism while a semaphore is a </a:t>
            </a:r>
            <a:r>
              <a:rPr lang="en-US" sz="2000" dirty="0" err="1">
                <a:latin typeface="Times New Roman" panose="02020603050405020304" pitchFamily="18" charset="0"/>
                <a:cs typeface="Times New Roman" panose="02020603050405020304" pitchFamily="18" charset="0"/>
              </a:rPr>
              <a:t>signalling</a:t>
            </a:r>
            <a:r>
              <a:rPr lang="en-US" sz="2000" dirty="0">
                <a:latin typeface="Times New Roman" panose="02020603050405020304" pitchFamily="18" charset="0"/>
                <a:cs typeface="Times New Roman" panose="02020603050405020304" pitchFamily="18" charset="0"/>
              </a:rPr>
              <a:t> mechanism. A binary semaphore can be used as a </a:t>
            </a:r>
            <a:r>
              <a:rPr lang="en-US" sz="2000" dirty="0" err="1">
                <a:latin typeface="Times New Roman" panose="02020603050405020304" pitchFamily="18" charset="0"/>
                <a:cs typeface="Times New Roman" panose="02020603050405020304" pitchFamily="18" charset="0"/>
              </a:rPr>
              <a:t>Mutex</a:t>
            </a:r>
            <a:r>
              <a:rPr lang="en-US" sz="2000" dirty="0">
                <a:latin typeface="Times New Roman" panose="02020603050405020304" pitchFamily="18" charset="0"/>
                <a:cs typeface="Times New Roman" panose="02020603050405020304" pitchFamily="18" charset="0"/>
              </a:rPr>
              <a:t> but a </a:t>
            </a:r>
            <a:r>
              <a:rPr lang="en-US" sz="2000" dirty="0" err="1">
                <a:latin typeface="Times New Roman" panose="02020603050405020304" pitchFamily="18" charset="0"/>
                <a:cs typeface="Times New Roman" panose="02020603050405020304" pitchFamily="18" charset="0"/>
              </a:rPr>
              <a:t>Mutex</a:t>
            </a:r>
            <a:r>
              <a:rPr lang="en-US" sz="2000" dirty="0">
                <a:latin typeface="Times New Roman" panose="02020603050405020304" pitchFamily="18" charset="0"/>
                <a:cs typeface="Times New Roman" panose="02020603050405020304" pitchFamily="18" charset="0"/>
              </a:rPr>
              <a:t> can never be used as a semaphore.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13489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289810"/>
            <a:ext cx="10363200" cy="571500"/>
          </a:xfrm>
        </p:spPr>
        <p:txBody>
          <a:bodyPr>
            <a:normAutofit fontScale="90000"/>
          </a:bodyPr>
          <a:lstStyle/>
          <a:p>
            <a:r>
              <a:rPr lang="en-US" dirty="0"/>
              <a:t> The Dining Philosophers Problem </a:t>
            </a:r>
            <a:endParaRPr lang="en-IN" dirty="0"/>
          </a:p>
        </p:txBody>
      </p:sp>
      <p:pic>
        <p:nvPicPr>
          <p:cNvPr id="3" name="Picture 2"/>
          <p:cNvPicPr>
            <a:picLocks noChangeAspect="1"/>
          </p:cNvPicPr>
          <p:nvPr/>
        </p:nvPicPr>
        <p:blipFill rotWithShape="1">
          <a:blip r:embed="rId2"/>
          <a:srcRect l="43586" t="27715" r="19547" b="19006"/>
          <a:stretch/>
        </p:blipFill>
        <p:spPr>
          <a:xfrm>
            <a:off x="379751" y="1109271"/>
            <a:ext cx="6740577" cy="5476718"/>
          </a:xfrm>
          <a:prstGeom prst="rect">
            <a:avLst/>
          </a:prstGeom>
        </p:spPr>
      </p:pic>
      <p:pic>
        <p:nvPicPr>
          <p:cNvPr id="5" name="Picture 4"/>
          <p:cNvPicPr>
            <a:picLocks noChangeAspect="1"/>
          </p:cNvPicPr>
          <p:nvPr/>
        </p:nvPicPr>
        <p:blipFill rotWithShape="1">
          <a:blip r:embed="rId3"/>
          <a:srcRect l="18702" t="30994" r="55837" b="21465"/>
          <a:stretch/>
        </p:blipFill>
        <p:spPr>
          <a:xfrm>
            <a:off x="7435120" y="1633927"/>
            <a:ext cx="4332159" cy="3477718"/>
          </a:xfrm>
          <a:prstGeom prst="rect">
            <a:avLst/>
          </a:prstGeom>
        </p:spPr>
      </p:pic>
    </p:spTree>
    <p:extLst>
      <p:ext uri="{BB962C8B-B14F-4D97-AF65-F5344CB8AC3E}">
        <p14:creationId xmlns:p14="http://schemas.microsoft.com/office/powerpoint/2010/main" val="3285262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152" y="152400"/>
            <a:ext cx="10363200" cy="748352"/>
          </a:xfrm>
        </p:spPr>
        <p:txBody>
          <a:bodyPr>
            <a:normAutofit/>
          </a:bodyPr>
          <a:lstStyle/>
          <a:p>
            <a:r>
              <a:rPr lang="en-US" sz="3600" dirty="0" smtClean="0">
                <a:latin typeface="Times New Roman" pitchFamily="18" charset="0"/>
                <a:cs typeface="Times New Roman" pitchFamily="18" charset="0"/>
              </a:rPr>
              <a:t>Inter-process </a:t>
            </a:r>
            <a:r>
              <a:rPr lang="en-US" sz="3600" dirty="0">
                <a:latin typeface="Times New Roman" pitchFamily="18" charset="0"/>
                <a:cs typeface="Times New Roman" pitchFamily="18" charset="0"/>
              </a:rPr>
              <a:t>communication (IPC)</a:t>
            </a:r>
          </a:p>
        </p:txBody>
      </p:sp>
      <p:sp>
        <p:nvSpPr>
          <p:cNvPr id="3" name="Content Placeholder 2"/>
          <p:cNvSpPr>
            <a:spLocks noGrp="1"/>
          </p:cNvSpPr>
          <p:nvPr>
            <p:ph idx="1"/>
          </p:nvPr>
        </p:nvSpPr>
        <p:spPr>
          <a:xfrm>
            <a:off x="291152" y="1077036"/>
            <a:ext cx="10658901" cy="4953000"/>
          </a:xfrm>
        </p:spPr>
        <p:txBody>
          <a:bodyPr>
            <a:noAutofit/>
          </a:bodyPr>
          <a:lstStyle/>
          <a:p>
            <a:pPr lvl="1"/>
            <a:r>
              <a:rPr lang="en-US" sz="2200" b="1" dirty="0">
                <a:latin typeface="Times New Roman" pitchFamily="18" charset="0"/>
                <a:cs typeface="Times New Roman" pitchFamily="18" charset="0"/>
              </a:rPr>
              <a:t>Cooperating processes need an </a:t>
            </a:r>
            <a:r>
              <a:rPr lang="en-US" sz="2200" b="1" dirty="0" smtClean="0">
                <a:latin typeface="Times New Roman" pitchFamily="18" charset="0"/>
                <a:cs typeface="Times New Roman" pitchFamily="18" charset="0"/>
              </a:rPr>
              <a:t>inter-process communication (IPC) mechanism </a:t>
            </a:r>
            <a:r>
              <a:rPr lang="en-US" sz="2200" b="1" dirty="0">
                <a:latin typeface="Times New Roman" pitchFamily="18" charset="0"/>
                <a:cs typeface="Times New Roman" pitchFamily="18" charset="0"/>
              </a:rPr>
              <a:t>that will allow them to exchange data and information. Two basic models of inter-process communication are there: </a:t>
            </a:r>
            <a:endParaRPr lang="en-US" sz="2200" b="1" dirty="0" smtClean="0">
              <a:latin typeface="Times New Roman" pitchFamily="18" charset="0"/>
              <a:cs typeface="Times New Roman" pitchFamily="18" charset="0"/>
            </a:endParaRPr>
          </a:p>
          <a:p>
            <a:pPr lvl="1"/>
            <a:r>
              <a:rPr lang="en-US" sz="2200" dirty="0">
                <a:latin typeface="Times New Roman" pitchFamily="18" charset="0"/>
                <a:cs typeface="Times New Roman" pitchFamily="18" charset="0"/>
              </a:rPr>
              <a:t>S</a:t>
            </a:r>
            <a:r>
              <a:rPr lang="en-US" sz="2200" dirty="0" smtClean="0">
                <a:latin typeface="Times New Roman" pitchFamily="18" charset="0"/>
                <a:cs typeface="Times New Roman" pitchFamily="18" charset="0"/>
              </a:rPr>
              <a:t>hared </a:t>
            </a:r>
            <a:r>
              <a:rPr lang="en-US" sz="2200" dirty="0">
                <a:latin typeface="Times New Roman" pitchFamily="18" charset="0"/>
                <a:cs typeface="Times New Roman" pitchFamily="18" charset="0"/>
              </a:rPr>
              <a:t>memory and message passing</a:t>
            </a:r>
            <a:r>
              <a:rPr lang="en-US" sz="2200" dirty="0" smtClean="0">
                <a:latin typeface="Times New Roman" pitchFamily="18" charset="0"/>
                <a:cs typeface="Times New Roman" pitchFamily="18" charset="0"/>
              </a:rPr>
              <a:t>.</a:t>
            </a:r>
          </a:p>
          <a:p>
            <a:pPr lvl="1"/>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A region of memory that is shared by cooperating processes is established, in shared-memory model.</a:t>
            </a:r>
            <a:endParaRPr lang="en-IN" sz="2200" dirty="0">
              <a:latin typeface="Times New Roman" pitchFamily="18" charset="0"/>
              <a:cs typeface="Times New Roman" pitchFamily="18" charset="0"/>
            </a:endParaRPr>
          </a:p>
        </p:txBody>
      </p:sp>
      <p:sp>
        <p:nvSpPr>
          <p:cNvPr id="4" name="Rectangle 3"/>
          <p:cNvSpPr/>
          <p:nvPr/>
        </p:nvSpPr>
        <p:spPr>
          <a:xfrm>
            <a:off x="814991" y="3380125"/>
            <a:ext cx="6680798" cy="3477875"/>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Shared Memory</a:t>
            </a:r>
          </a:p>
          <a:p>
            <a:r>
              <a:rPr lang="en-US" sz="2000" dirty="0">
                <a:latin typeface="Times New Roman" panose="02020603050405020304" pitchFamily="18" charset="0"/>
                <a:cs typeface="Times New Roman" panose="02020603050405020304" pitchFamily="18" charset="0"/>
              </a:rPr>
              <a:t>Multiple processes can access a common shared memory. Multiple processes communicate by shared memory, where one process makes changes at a time and then others view the change. Shared memory does not use kernel</a:t>
            </a:r>
            <a:r>
              <a:rPr lang="en-US" sz="20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sz="2000" dirty="0">
                <a:latin typeface="Times New Roman" pitchFamily="18" charset="0"/>
                <a:cs typeface="Times New Roman" pitchFamily="18" charset="0"/>
              </a:rPr>
              <a:t>The advantage with this is that the communication is extremely fast, there are no system calls which are involved</a:t>
            </a:r>
            <a:r>
              <a:rPr lang="en-IN" sz="2000" dirty="0" smtClean="0">
                <a:latin typeface="Times New Roman" pitchFamily="18" charset="0"/>
                <a:cs typeface="Times New Roman" pitchFamily="18" charset="0"/>
              </a:rPr>
              <a:t>.</a:t>
            </a:r>
          </a:p>
          <a:p>
            <a:pPr marL="285750" indent="-285750">
              <a:buFont typeface="Arial" panose="020B0604020202020204" pitchFamily="34" charset="0"/>
              <a:buChar char="•"/>
            </a:pPr>
            <a:r>
              <a:rPr lang="en-IN" sz="2000" dirty="0" smtClean="0">
                <a:latin typeface="Times New Roman" pitchFamily="18" charset="0"/>
                <a:cs typeface="Times New Roman" pitchFamily="18" charset="0"/>
              </a:rPr>
              <a:t>Limitation: Error prone, Needs synchronization between processes.</a:t>
            </a:r>
          </a:p>
          <a:p>
            <a:pPr marL="285750" indent="-285750">
              <a:buFont typeface="Arial" panose="020B0604020202020204" pitchFamily="34" charset="0"/>
              <a:buChar char="•"/>
            </a:pPr>
            <a:endParaRPr lang="en-IN" sz="2000" dirty="0">
              <a:latin typeface="Times New Roman" pitchFamily="18" charset="0"/>
              <a:cs typeface="Times New Roman" pitchFamily="18" charset="0"/>
            </a:endParaRPr>
          </a:p>
          <a:p>
            <a:endParaRPr lang="en-US" sz="2000" b="0" i="0" dirty="0">
              <a:effectLst/>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srcRect l="20230" r="14347" b="14251"/>
          <a:stretch/>
        </p:blipFill>
        <p:spPr>
          <a:xfrm>
            <a:off x="8437249" y="2939823"/>
            <a:ext cx="3097603" cy="3780693"/>
          </a:xfrm>
          <a:prstGeom prst="rect">
            <a:avLst/>
          </a:prstGeom>
        </p:spPr>
      </p:pic>
    </p:spTree>
    <p:extLst>
      <p:ext uri="{BB962C8B-B14F-4D97-AF65-F5344CB8AC3E}">
        <p14:creationId xmlns:p14="http://schemas.microsoft.com/office/powerpoint/2010/main" val="32744371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289810"/>
            <a:ext cx="10363200" cy="571500"/>
          </a:xfrm>
        </p:spPr>
        <p:txBody>
          <a:bodyPr>
            <a:normAutofit fontScale="90000"/>
          </a:bodyPr>
          <a:lstStyle/>
          <a:p>
            <a:r>
              <a:rPr lang="en-US" dirty="0"/>
              <a:t> The Dining Philosophers Problem </a:t>
            </a:r>
            <a:endParaRPr lang="en-IN" dirty="0"/>
          </a:p>
        </p:txBody>
      </p:sp>
      <p:pic>
        <p:nvPicPr>
          <p:cNvPr id="4" name="Picture 3"/>
          <p:cNvPicPr>
            <a:picLocks noChangeAspect="1"/>
          </p:cNvPicPr>
          <p:nvPr/>
        </p:nvPicPr>
        <p:blipFill rotWithShape="1">
          <a:blip r:embed="rId2"/>
          <a:srcRect l="20890" t="20953" r="23810" b="26998"/>
          <a:stretch/>
        </p:blipFill>
        <p:spPr>
          <a:xfrm>
            <a:off x="509665" y="1304142"/>
            <a:ext cx="10702978" cy="5141627"/>
          </a:xfrm>
          <a:prstGeom prst="rect">
            <a:avLst/>
          </a:prstGeom>
        </p:spPr>
      </p:pic>
    </p:spTree>
    <p:extLst>
      <p:ext uri="{BB962C8B-B14F-4D97-AF65-F5344CB8AC3E}">
        <p14:creationId xmlns:p14="http://schemas.microsoft.com/office/powerpoint/2010/main" val="6314992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289810"/>
            <a:ext cx="10363200" cy="571500"/>
          </a:xfrm>
        </p:spPr>
        <p:txBody>
          <a:bodyPr>
            <a:normAutofit fontScale="90000"/>
          </a:bodyPr>
          <a:lstStyle/>
          <a:p>
            <a:r>
              <a:rPr lang="en-US" dirty="0"/>
              <a:t> The Dining Philosophers Problem </a:t>
            </a:r>
            <a:endParaRPr lang="en-IN" dirty="0"/>
          </a:p>
        </p:txBody>
      </p:sp>
      <p:pic>
        <p:nvPicPr>
          <p:cNvPr id="5" name="Picture 4"/>
          <p:cNvPicPr>
            <a:picLocks noChangeAspect="1"/>
          </p:cNvPicPr>
          <p:nvPr/>
        </p:nvPicPr>
        <p:blipFill rotWithShape="1">
          <a:blip r:embed="rId2"/>
          <a:srcRect l="18471" t="19108" r="19546" b="27613"/>
          <a:stretch/>
        </p:blipFill>
        <p:spPr>
          <a:xfrm>
            <a:off x="524656" y="1094281"/>
            <a:ext cx="11137692" cy="5382528"/>
          </a:xfrm>
          <a:prstGeom prst="rect">
            <a:avLst/>
          </a:prstGeom>
        </p:spPr>
      </p:pic>
    </p:spTree>
    <p:extLst>
      <p:ext uri="{BB962C8B-B14F-4D97-AF65-F5344CB8AC3E}">
        <p14:creationId xmlns:p14="http://schemas.microsoft.com/office/powerpoint/2010/main" val="28098020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289810"/>
            <a:ext cx="10363200" cy="571500"/>
          </a:xfrm>
        </p:spPr>
        <p:txBody>
          <a:bodyPr>
            <a:normAutofit fontScale="90000"/>
          </a:bodyPr>
          <a:lstStyle/>
          <a:p>
            <a:r>
              <a:rPr lang="en-US" dirty="0"/>
              <a:t> The Dining Philosophers Problem </a:t>
            </a:r>
            <a:endParaRPr lang="en-IN" dirty="0"/>
          </a:p>
        </p:txBody>
      </p:sp>
      <p:sp>
        <p:nvSpPr>
          <p:cNvPr id="5" name="Rectangle 3"/>
          <p:cNvSpPr>
            <a:spLocks noGrp="1" noChangeArrowheads="1"/>
          </p:cNvSpPr>
          <p:nvPr>
            <p:ph idx="1"/>
          </p:nvPr>
        </p:nvSpPr>
        <p:spPr>
          <a:xfrm>
            <a:off x="379751" y="984120"/>
            <a:ext cx="6442075" cy="4860925"/>
          </a:xfrm>
        </p:spPr>
        <p:txBody>
          <a:bodyPr/>
          <a:lstStyle/>
          <a:p>
            <a:r>
              <a:rPr lang="en-US" dirty="0" smtClean="0">
                <a:latin typeface="Times New Roman" panose="02020603050405020304" pitchFamily="18" charset="0"/>
                <a:cs typeface="Times New Roman" panose="02020603050405020304" pitchFamily="18" charset="0"/>
              </a:rPr>
              <a:t>Deadlock handling</a:t>
            </a:r>
          </a:p>
          <a:p>
            <a:pPr lvl="1"/>
            <a:r>
              <a:rPr lang="en-US" dirty="0" smtClean="0">
                <a:latin typeface="Times New Roman" panose="02020603050405020304" pitchFamily="18" charset="0"/>
                <a:cs typeface="Times New Roman" panose="02020603050405020304" pitchFamily="18" charset="0"/>
              </a:rPr>
              <a:t> Allow at most 4 philosophers to be sitting simultaneously at  the table.</a:t>
            </a:r>
          </a:p>
          <a:p>
            <a:pPr lvl="1"/>
            <a:r>
              <a:rPr lang="en-US" dirty="0" smtClean="0">
                <a:latin typeface="Times New Roman" panose="02020603050405020304" pitchFamily="18" charset="0"/>
                <a:cs typeface="Times New Roman" panose="02020603050405020304" pitchFamily="18" charset="0"/>
              </a:rPr>
              <a:t> Allow a philosopher to pick up  the forks only if both are available (picking must be done in a critical section.</a:t>
            </a:r>
          </a:p>
          <a:p>
            <a:pPr lvl="1"/>
            <a:r>
              <a:rPr lang="en-US" dirty="0" smtClean="0">
                <a:latin typeface="Times New Roman" panose="02020603050405020304" pitchFamily="18" charset="0"/>
                <a:cs typeface="Times New Roman" panose="02020603050405020304" pitchFamily="18" charset="0"/>
              </a:rPr>
              <a:t> Use an asymmetric solution  -- an odd-numbered  philosopher picks  up first the left chopstick and then the right chopstick. Even-numbered  philosopher picks  up first the right chopstick and then the left chopstick. </a:t>
            </a:r>
          </a:p>
          <a:p>
            <a:pPr lvl="1"/>
            <a:endParaRPr lang="en-US" dirty="0" smtClean="0">
              <a:latin typeface="Times New Roman" panose="02020603050405020304" pitchFamily="18" charset="0"/>
              <a:cs typeface="Times New Roman" panose="02020603050405020304" pitchFamily="18" charset="0"/>
            </a:endParaRPr>
          </a:p>
          <a:p>
            <a:pPr>
              <a:buFont typeface="Monotype Sorts" pitchFamily="-84" charset="2"/>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80007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289810"/>
            <a:ext cx="10363200" cy="571500"/>
          </a:xfrm>
        </p:spPr>
        <p:txBody>
          <a:bodyPr>
            <a:normAutofit fontScale="90000"/>
          </a:bodyPr>
          <a:lstStyle/>
          <a:p>
            <a:r>
              <a:rPr lang="en-US" dirty="0"/>
              <a:t> </a:t>
            </a:r>
            <a:r>
              <a:rPr lang="en-US" dirty="0" smtClean="0"/>
              <a:t>The</a:t>
            </a:r>
            <a:r>
              <a:rPr lang="en-US" dirty="0"/>
              <a:t> </a:t>
            </a:r>
            <a:r>
              <a:rPr lang="en-US" dirty="0" smtClean="0"/>
              <a:t>Readers Writers Problem</a:t>
            </a:r>
            <a:r>
              <a:rPr lang="en-US" dirty="0"/>
              <a:t> </a:t>
            </a:r>
            <a:endParaRPr lang="en-IN" dirty="0"/>
          </a:p>
        </p:txBody>
      </p:sp>
      <p:pic>
        <p:nvPicPr>
          <p:cNvPr id="7" name="Picture 6"/>
          <p:cNvPicPr>
            <a:picLocks noChangeAspect="1"/>
          </p:cNvPicPr>
          <p:nvPr/>
        </p:nvPicPr>
        <p:blipFill rotWithShape="1">
          <a:blip r:embed="rId2"/>
          <a:srcRect l="22849" t="27306" r="23578" b="22695"/>
          <a:stretch/>
        </p:blipFill>
        <p:spPr>
          <a:xfrm>
            <a:off x="719526" y="1214203"/>
            <a:ext cx="9698637" cy="5089177"/>
          </a:xfrm>
          <a:prstGeom prst="rect">
            <a:avLst/>
          </a:prstGeom>
        </p:spPr>
      </p:pic>
    </p:spTree>
    <p:extLst>
      <p:ext uri="{BB962C8B-B14F-4D97-AF65-F5344CB8AC3E}">
        <p14:creationId xmlns:p14="http://schemas.microsoft.com/office/powerpoint/2010/main" val="27534505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289810"/>
            <a:ext cx="10363200" cy="571500"/>
          </a:xfrm>
        </p:spPr>
        <p:txBody>
          <a:bodyPr>
            <a:normAutofit fontScale="90000"/>
          </a:bodyPr>
          <a:lstStyle/>
          <a:p>
            <a:r>
              <a:rPr lang="en-US" dirty="0"/>
              <a:t> </a:t>
            </a:r>
            <a:r>
              <a:rPr lang="en-US" dirty="0" smtClean="0"/>
              <a:t>The</a:t>
            </a:r>
            <a:r>
              <a:rPr lang="en-US" dirty="0"/>
              <a:t> </a:t>
            </a:r>
            <a:r>
              <a:rPr lang="en-US" dirty="0" smtClean="0"/>
              <a:t>Readers Writers Problem</a:t>
            </a:r>
            <a:r>
              <a:rPr lang="en-US" dirty="0"/>
              <a:t> </a:t>
            </a:r>
            <a:endParaRPr lang="en-IN" dirty="0"/>
          </a:p>
        </p:txBody>
      </p:sp>
      <p:pic>
        <p:nvPicPr>
          <p:cNvPr id="3" name="Picture 2"/>
          <p:cNvPicPr>
            <a:picLocks noChangeAspect="1"/>
          </p:cNvPicPr>
          <p:nvPr/>
        </p:nvPicPr>
        <p:blipFill rotWithShape="1">
          <a:blip r:embed="rId2"/>
          <a:srcRect l="21927" t="19928" r="22541" b="45645"/>
          <a:stretch/>
        </p:blipFill>
        <p:spPr>
          <a:xfrm>
            <a:off x="794479" y="1229192"/>
            <a:ext cx="10278790" cy="3582651"/>
          </a:xfrm>
          <a:prstGeom prst="rect">
            <a:avLst/>
          </a:prstGeom>
        </p:spPr>
      </p:pic>
    </p:spTree>
    <p:extLst>
      <p:ext uri="{BB962C8B-B14F-4D97-AF65-F5344CB8AC3E}">
        <p14:creationId xmlns:p14="http://schemas.microsoft.com/office/powerpoint/2010/main" val="35773524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1" y="289810"/>
            <a:ext cx="10363200" cy="571500"/>
          </a:xfrm>
        </p:spPr>
        <p:txBody>
          <a:bodyPr>
            <a:normAutofit fontScale="90000"/>
          </a:bodyPr>
          <a:lstStyle/>
          <a:p>
            <a:r>
              <a:rPr lang="en-US" dirty="0"/>
              <a:t> </a:t>
            </a:r>
            <a:r>
              <a:rPr lang="en-US" dirty="0" smtClean="0"/>
              <a:t>The</a:t>
            </a:r>
            <a:r>
              <a:rPr lang="en-US" dirty="0"/>
              <a:t> </a:t>
            </a:r>
            <a:r>
              <a:rPr lang="en-US" dirty="0" smtClean="0"/>
              <a:t>Readers Writers Problem</a:t>
            </a:r>
            <a:r>
              <a:rPr lang="en-US" dirty="0"/>
              <a:t> </a:t>
            </a:r>
            <a:endParaRPr lang="en-IN" dirty="0"/>
          </a:p>
        </p:txBody>
      </p:sp>
      <p:pic>
        <p:nvPicPr>
          <p:cNvPr id="3" name="Picture 2"/>
          <p:cNvPicPr>
            <a:picLocks noChangeAspect="1"/>
          </p:cNvPicPr>
          <p:nvPr/>
        </p:nvPicPr>
        <p:blipFill rotWithShape="1">
          <a:blip r:embed="rId2"/>
          <a:srcRect l="18125" t="20542" r="18739" b="22285"/>
          <a:stretch/>
        </p:blipFill>
        <p:spPr>
          <a:xfrm>
            <a:off x="584615" y="861310"/>
            <a:ext cx="10850989" cy="5524500"/>
          </a:xfrm>
          <a:prstGeom prst="rect">
            <a:avLst/>
          </a:prstGeom>
        </p:spPr>
      </p:pic>
    </p:spTree>
    <p:extLst>
      <p:ext uri="{BB962C8B-B14F-4D97-AF65-F5344CB8AC3E}">
        <p14:creationId xmlns:p14="http://schemas.microsoft.com/office/powerpoint/2010/main" val="42751039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625" y="274638"/>
            <a:ext cx="10363200" cy="639762"/>
          </a:xfrm>
        </p:spPr>
        <p:txBody>
          <a:bodyPr>
            <a:normAutofit fontScale="90000"/>
          </a:bodyPr>
          <a:lstStyle/>
          <a:p>
            <a:r>
              <a:rPr lang="en-US" dirty="0" smtClean="0"/>
              <a:t>Monitors</a:t>
            </a:r>
            <a:endParaRPr lang="en-IN" dirty="0"/>
          </a:p>
        </p:txBody>
      </p:sp>
      <p:sp>
        <p:nvSpPr>
          <p:cNvPr id="3" name="Content Placeholder 2"/>
          <p:cNvSpPr>
            <a:spLocks noGrp="1"/>
          </p:cNvSpPr>
          <p:nvPr>
            <p:ph sz="quarter" idx="1"/>
          </p:nvPr>
        </p:nvSpPr>
        <p:spPr>
          <a:xfrm>
            <a:off x="494675" y="1447800"/>
            <a:ext cx="7210269" cy="4572000"/>
          </a:xfrm>
        </p:spPr>
        <p:txBody>
          <a:bodyPr>
            <a:normAutofit fontScale="92500" lnSpcReduction="20000"/>
          </a:bodyPr>
          <a:lstStyle/>
          <a:p>
            <a:r>
              <a:rPr lang="en-US" dirty="0"/>
              <a:t>Monitors are a synchronization construct that were created to overcome the problems caused by semaphores such as timing errors.</a:t>
            </a:r>
          </a:p>
          <a:p>
            <a:r>
              <a:rPr lang="en-US" dirty="0"/>
              <a:t>Monitors are abstract data types and contain shared data variables and procedures. The shared data variables cannot be directly accessed by a process and procedures are required to allow a single process to access the shared data variables at a time.</a:t>
            </a:r>
          </a:p>
          <a:p>
            <a:r>
              <a:rPr lang="en-US" dirty="0" smtClean="0"/>
              <a:t>Only </a:t>
            </a:r>
            <a:r>
              <a:rPr lang="en-US" dirty="0"/>
              <a:t>one process can be active in a monitor at a time. Other processes that need to access the shared variables in a monitor have to line up in a queue and are only provided access when the previous process release the shared variables.</a:t>
            </a:r>
          </a:p>
        </p:txBody>
      </p:sp>
      <p:sp>
        <p:nvSpPr>
          <p:cNvPr id="4" name="Rectangle 3"/>
          <p:cNvSpPr/>
          <p:nvPr/>
        </p:nvSpPr>
        <p:spPr>
          <a:xfrm>
            <a:off x="7704944" y="505827"/>
            <a:ext cx="5571344" cy="6186309"/>
          </a:xfrm>
          <a:prstGeom prst="rect">
            <a:avLst/>
          </a:prstGeom>
        </p:spPr>
        <p:txBody>
          <a:bodyPr wrap="square">
            <a:spAutoFit/>
          </a:bodyPr>
          <a:lstStyle/>
          <a:p>
            <a:r>
              <a:rPr lang="en-IN" dirty="0"/>
              <a:t>monitor </a:t>
            </a:r>
            <a:r>
              <a:rPr lang="en-IN" dirty="0" err="1"/>
              <a:t>monitorName</a:t>
            </a:r>
            <a:endParaRPr lang="en-IN" dirty="0"/>
          </a:p>
          <a:p>
            <a:r>
              <a:rPr lang="en-IN" dirty="0"/>
              <a:t>{</a:t>
            </a:r>
          </a:p>
          <a:p>
            <a:r>
              <a:rPr lang="en-IN" dirty="0"/>
              <a:t>   data variables;</a:t>
            </a:r>
          </a:p>
          <a:p>
            <a:endParaRPr lang="en-IN" dirty="0"/>
          </a:p>
          <a:p>
            <a:r>
              <a:rPr lang="en-IN" dirty="0"/>
              <a:t>   Procedure P1(....)</a:t>
            </a:r>
          </a:p>
          <a:p>
            <a:r>
              <a:rPr lang="en-IN" dirty="0"/>
              <a:t>   {</a:t>
            </a:r>
          </a:p>
          <a:p>
            <a:endParaRPr lang="en-IN" dirty="0"/>
          </a:p>
          <a:p>
            <a:r>
              <a:rPr lang="en-IN" dirty="0"/>
              <a:t>   </a:t>
            </a:r>
            <a:r>
              <a:rPr lang="en-IN" dirty="0" smtClean="0"/>
              <a:t>}</a:t>
            </a:r>
            <a:endParaRPr lang="en-IN" dirty="0"/>
          </a:p>
          <a:p>
            <a:r>
              <a:rPr lang="en-IN" dirty="0"/>
              <a:t>   Procedure P2(....)</a:t>
            </a:r>
          </a:p>
          <a:p>
            <a:r>
              <a:rPr lang="en-IN" dirty="0"/>
              <a:t>   {</a:t>
            </a:r>
          </a:p>
          <a:p>
            <a:endParaRPr lang="en-IN" dirty="0"/>
          </a:p>
          <a:p>
            <a:r>
              <a:rPr lang="en-IN" dirty="0"/>
              <a:t>   }</a:t>
            </a:r>
          </a:p>
          <a:p>
            <a:endParaRPr lang="en-IN" dirty="0"/>
          </a:p>
          <a:p>
            <a:r>
              <a:rPr lang="en-IN" dirty="0"/>
              <a:t>   Procedure </a:t>
            </a:r>
            <a:r>
              <a:rPr lang="en-IN" dirty="0" err="1"/>
              <a:t>Pn</a:t>
            </a:r>
            <a:r>
              <a:rPr lang="en-IN" dirty="0"/>
              <a:t>(....)</a:t>
            </a:r>
          </a:p>
          <a:p>
            <a:r>
              <a:rPr lang="en-IN" dirty="0"/>
              <a:t>   {</a:t>
            </a:r>
          </a:p>
          <a:p>
            <a:endParaRPr lang="en-IN" dirty="0"/>
          </a:p>
          <a:p>
            <a:r>
              <a:rPr lang="en-IN" dirty="0"/>
              <a:t>   </a:t>
            </a:r>
            <a:r>
              <a:rPr lang="en-IN" dirty="0" smtClean="0"/>
              <a:t>}</a:t>
            </a:r>
            <a:endParaRPr lang="en-IN" dirty="0"/>
          </a:p>
          <a:p>
            <a:r>
              <a:rPr lang="en-IN" dirty="0"/>
              <a:t>   Initialization Code(....)</a:t>
            </a:r>
          </a:p>
          <a:p>
            <a:r>
              <a:rPr lang="en-IN" dirty="0"/>
              <a:t>   {</a:t>
            </a:r>
          </a:p>
          <a:p>
            <a:endParaRPr lang="en-IN" dirty="0"/>
          </a:p>
          <a:p>
            <a:r>
              <a:rPr lang="en-IN" dirty="0"/>
              <a:t>   }</a:t>
            </a:r>
          </a:p>
          <a:p>
            <a:r>
              <a:rPr lang="en-IN" dirty="0"/>
              <a:t>}</a:t>
            </a:r>
          </a:p>
        </p:txBody>
      </p:sp>
    </p:spTree>
    <p:extLst>
      <p:ext uri="{BB962C8B-B14F-4D97-AF65-F5344CB8AC3E}">
        <p14:creationId xmlns:p14="http://schemas.microsoft.com/office/powerpoint/2010/main" val="816155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859307" y="2537478"/>
            <a:ext cx="4070041" cy="1183341"/>
          </a:xfrm>
        </p:spPr>
        <p:txBody>
          <a:bodyPr>
            <a:noAutofit/>
          </a:bodyPr>
          <a:lstStyle/>
          <a:p>
            <a:pPr algn="ctr"/>
            <a:r>
              <a:rPr lang="en-US" sz="4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endPar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212679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152" y="152400"/>
            <a:ext cx="10363200" cy="748352"/>
          </a:xfrm>
        </p:spPr>
        <p:txBody>
          <a:bodyPr>
            <a:normAutofit/>
          </a:bodyPr>
          <a:lstStyle/>
          <a:p>
            <a:r>
              <a:rPr lang="en-US" sz="3600" dirty="0" smtClean="0">
                <a:latin typeface="Times New Roman" pitchFamily="18" charset="0"/>
                <a:cs typeface="Times New Roman" pitchFamily="18" charset="0"/>
              </a:rPr>
              <a:t>Inter-process </a:t>
            </a:r>
            <a:r>
              <a:rPr lang="en-US" sz="3600" dirty="0">
                <a:latin typeface="Times New Roman" pitchFamily="18" charset="0"/>
                <a:cs typeface="Times New Roman" pitchFamily="18" charset="0"/>
              </a:rPr>
              <a:t>communication (IPC)</a:t>
            </a:r>
          </a:p>
        </p:txBody>
      </p:sp>
      <p:sp>
        <p:nvSpPr>
          <p:cNvPr id="4" name="Rectangle 3"/>
          <p:cNvSpPr/>
          <p:nvPr/>
        </p:nvSpPr>
        <p:spPr>
          <a:xfrm>
            <a:off x="541768" y="732994"/>
            <a:ext cx="8916130" cy="6924973"/>
          </a:xfrm>
          <a:prstGeom prst="rect">
            <a:avLst/>
          </a:prstGeom>
        </p:spPr>
        <p:txBody>
          <a:bodyPr wrap="square">
            <a:spAutoFit/>
          </a:bodyPr>
          <a:lstStyle/>
          <a:p>
            <a:pPr marL="285750" indent="-285750">
              <a:buFont typeface="Arial" panose="020B0604020202020204" pitchFamily="34" charset="0"/>
              <a:buChar char="•"/>
            </a:pPr>
            <a:endParaRPr lang="en-IN" sz="2000" dirty="0" smtClean="0">
              <a:latin typeface="Times New Roman" pitchFamily="18" charset="0"/>
              <a:cs typeface="Times New Roman" pitchFamily="18" charset="0"/>
            </a:endParaRPr>
          </a:p>
          <a:p>
            <a:r>
              <a:rPr lang="en-IN" sz="2400" b="1" dirty="0" smtClean="0">
                <a:latin typeface="Times New Roman" pitchFamily="18" charset="0"/>
                <a:cs typeface="Times New Roman" pitchFamily="18" charset="0"/>
              </a:rPr>
              <a:t>Message </a:t>
            </a:r>
            <a:r>
              <a:rPr lang="en-IN" sz="2400" b="1" dirty="0">
                <a:latin typeface="Times New Roman" pitchFamily="18" charset="0"/>
                <a:cs typeface="Times New Roman" pitchFamily="18" charset="0"/>
              </a:rPr>
              <a:t>passing </a:t>
            </a:r>
            <a:endParaRPr lang="en-IN" sz="2400" b="1" dirty="0" smtClean="0">
              <a:latin typeface="Times New Roman" pitchFamily="18" charset="0"/>
              <a:cs typeface="Times New Roman" pitchFamily="18" charset="0"/>
            </a:endParaRPr>
          </a:p>
          <a:p>
            <a:pPr marL="285750" indent="-285750">
              <a:buFont typeface="Arial" panose="020B0604020202020204" pitchFamily="34" charset="0"/>
              <a:buChar char="•"/>
            </a:pPr>
            <a:r>
              <a:rPr lang="en-IN" sz="2000" dirty="0" smtClean="0">
                <a:latin typeface="Times New Roman" pitchFamily="18" charset="0"/>
                <a:cs typeface="Times New Roman" pitchFamily="18" charset="0"/>
              </a:rPr>
              <a:t>Shared </a:t>
            </a:r>
            <a:r>
              <a:rPr lang="en-IN" sz="2000" dirty="0">
                <a:latin typeface="Times New Roman" pitchFamily="18" charset="0"/>
                <a:cs typeface="Times New Roman" pitchFamily="18" charset="0"/>
              </a:rPr>
              <a:t>memory is created as part of the user space</a:t>
            </a:r>
          </a:p>
          <a:p>
            <a:pPr marL="285750" indent="-285750">
              <a:buFont typeface="Arial" panose="020B0604020202020204" pitchFamily="34" charset="0"/>
              <a:buChar char="•"/>
            </a:pPr>
            <a:r>
              <a:rPr lang="en-IN" sz="2000" dirty="0">
                <a:latin typeface="Times New Roman" pitchFamily="18" charset="0"/>
                <a:cs typeface="Times New Roman" pitchFamily="18" charset="0"/>
              </a:rPr>
              <a:t>In message passing the shared memory is created in the kernel </a:t>
            </a:r>
          </a:p>
          <a:p>
            <a:pPr marL="285750" indent="-285750">
              <a:buFont typeface="Arial" panose="020B0604020202020204" pitchFamily="34" charset="0"/>
              <a:buChar char="•"/>
            </a:pPr>
            <a:r>
              <a:rPr lang="en-IN" sz="2000" dirty="0">
                <a:latin typeface="Times New Roman" pitchFamily="18" charset="0"/>
                <a:cs typeface="Times New Roman" pitchFamily="18" charset="0"/>
              </a:rPr>
              <a:t>Essentially we would then require system call such as </a:t>
            </a:r>
            <a:r>
              <a:rPr lang="en-IN" sz="2000" dirty="0">
                <a:solidFill>
                  <a:srgbClr val="FF0000"/>
                </a:solidFill>
                <a:latin typeface="Times New Roman" pitchFamily="18" charset="0"/>
                <a:cs typeface="Times New Roman" pitchFamily="18" charset="0"/>
              </a:rPr>
              <a:t>send</a:t>
            </a:r>
            <a:r>
              <a:rPr lang="en-IN" sz="2000" dirty="0">
                <a:latin typeface="Times New Roman" pitchFamily="18" charset="0"/>
                <a:cs typeface="Times New Roman" pitchFamily="18" charset="0"/>
              </a:rPr>
              <a:t> and </a:t>
            </a:r>
            <a:r>
              <a:rPr lang="en-IN" sz="2000" dirty="0">
                <a:solidFill>
                  <a:srgbClr val="FF0000"/>
                </a:solidFill>
                <a:latin typeface="Times New Roman" pitchFamily="18" charset="0"/>
                <a:cs typeface="Times New Roman" pitchFamily="18" charset="0"/>
              </a:rPr>
              <a:t>receive </a:t>
            </a:r>
            <a:r>
              <a:rPr lang="en-IN" sz="2000" dirty="0">
                <a:latin typeface="Times New Roman" pitchFamily="18" charset="0"/>
                <a:cs typeface="Times New Roman" pitchFamily="18" charset="0"/>
              </a:rPr>
              <a:t>in order to communicate between the two processes</a:t>
            </a:r>
          </a:p>
          <a:p>
            <a:pPr marL="285750" indent="-285750">
              <a:buFont typeface="Arial" panose="020B0604020202020204" pitchFamily="34" charset="0"/>
              <a:buChar char="•"/>
            </a:pPr>
            <a:r>
              <a:rPr lang="en-IN" sz="2000" dirty="0">
                <a:latin typeface="Times New Roman" pitchFamily="18" charset="0"/>
                <a:cs typeface="Times New Roman" pitchFamily="18" charset="0"/>
              </a:rPr>
              <a:t> If a process 2 wants to send data to process 1, it will invoke the send system call. So this would then cause the kernel to execute and it would result in the data return into the shared memory. </a:t>
            </a:r>
          </a:p>
          <a:p>
            <a:pPr marL="285750" indent="-285750">
              <a:buFont typeface="Arial" panose="020B0604020202020204" pitchFamily="34" charset="0"/>
              <a:buChar char="•"/>
            </a:pPr>
            <a:r>
              <a:rPr lang="en-IN" sz="2000" dirty="0">
                <a:latin typeface="Times New Roman" pitchFamily="18" charset="0"/>
                <a:cs typeface="Times New Roman" pitchFamily="18" charset="0"/>
              </a:rPr>
              <a:t>When process 1 invokes receive, data from the shared memory would be read by process 1</a:t>
            </a:r>
            <a:r>
              <a:rPr lang="en-IN" sz="2000" dirty="0" smtClean="0">
                <a:latin typeface="Times New Roman" pitchFamily="18" charset="0"/>
                <a:cs typeface="Times New Roman" pitchFamily="18" charset="0"/>
              </a:rPr>
              <a:t>.</a:t>
            </a:r>
          </a:p>
          <a:p>
            <a:pPr marL="285750" indent="-285750">
              <a:buFont typeface="Arial" panose="020B0604020202020204" pitchFamily="34" charset="0"/>
              <a:buChar char="•"/>
            </a:pPr>
            <a:r>
              <a:rPr lang="en-IN" sz="2000" dirty="0">
                <a:latin typeface="Times New Roman" pitchFamily="18" charset="0"/>
                <a:cs typeface="Times New Roman" pitchFamily="18" charset="0"/>
              </a:rPr>
              <a:t>The advantage of this particular message passing is that the sharing is explicit. Essentially both process 1 and process 2 would require support for the kernel to transfer data between each other. </a:t>
            </a:r>
          </a:p>
          <a:p>
            <a:pPr marL="285750" indent="-285750">
              <a:buFont typeface="Arial" panose="020B0604020202020204" pitchFamily="34" charset="0"/>
              <a:buChar char="•"/>
            </a:pPr>
            <a:r>
              <a:rPr lang="en-IN" sz="2000" dirty="0">
                <a:latin typeface="Times New Roman" pitchFamily="18" charset="0"/>
                <a:cs typeface="Times New Roman" pitchFamily="18" charset="0"/>
              </a:rPr>
              <a:t>The limitations is that it is slow, each </a:t>
            </a:r>
            <a:r>
              <a:rPr lang="en-IN" sz="2000" dirty="0" smtClean="0">
                <a:latin typeface="Times New Roman" pitchFamily="18" charset="0"/>
                <a:cs typeface="Times New Roman" pitchFamily="18" charset="0"/>
              </a:rPr>
              <a:t>system </a:t>
            </a:r>
            <a:r>
              <a:rPr lang="en-IN" sz="2000" dirty="0">
                <a:latin typeface="Times New Roman" pitchFamily="18" charset="0"/>
                <a:cs typeface="Times New Roman" pitchFamily="18" charset="0"/>
              </a:rPr>
              <a:t>call has significant overheads. Therefore, message passing is quite slow compared to shared memory.</a:t>
            </a:r>
          </a:p>
          <a:p>
            <a:pPr marL="285750" indent="-285750">
              <a:buFont typeface="Arial" panose="020B0604020202020204" pitchFamily="34" charset="0"/>
              <a:buChar char="•"/>
            </a:pPr>
            <a:r>
              <a:rPr lang="en-IN" sz="2000" dirty="0">
                <a:latin typeface="Times New Roman" pitchFamily="18" charset="0"/>
                <a:cs typeface="Times New Roman" pitchFamily="18" charset="0"/>
              </a:rPr>
              <a:t> However, it is less error prone then shared memory because the kernel manages the sharing, and therefore would be able to do the synchronization between the process 1 and process 2.</a:t>
            </a:r>
            <a:endParaRPr lang="en-IN" sz="2000" dirty="0"/>
          </a:p>
          <a:p>
            <a:pPr marL="285750" indent="-285750">
              <a:buFont typeface="Arial" panose="020B0604020202020204" pitchFamily="34" charset="0"/>
              <a:buChar char="•"/>
            </a:pPr>
            <a:endParaRPr lang="en-IN" sz="2000" dirty="0">
              <a:latin typeface="Times New Roman" pitchFamily="18" charset="0"/>
              <a:cs typeface="Times New Roman" pitchFamily="18" charset="0"/>
            </a:endParaRPr>
          </a:p>
          <a:p>
            <a:pPr marL="285750" indent="-285750">
              <a:buFont typeface="Arial" panose="020B0604020202020204" pitchFamily="34" charset="0"/>
              <a:buChar char="•"/>
            </a:pPr>
            <a:endParaRPr lang="en-IN" sz="2000" dirty="0">
              <a:latin typeface="Times New Roman" pitchFamily="18" charset="0"/>
              <a:cs typeface="Times New Roman" pitchFamily="18" charset="0"/>
            </a:endParaRPr>
          </a:p>
          <a:p>
            <a:pPr marL="285750" indent="-285750">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p:txBody>
      </p:sp>
      <p:pic>
        <p:nvPicPr>
          <p:cNvPr id="5" name="Picture 2"/>
          <p:cNvPicPr>
            <a:picLocks noChangeAspect="1" noChangeArrowheads="1"/>
          </p:cNvPicPr>
          <p:nvPr/>
        </p:nvPicPr>
        <p:blipFill rotWithShape="1">
          <a:blip r:embed="rId2"/>
          <a:srcRect l="73879" t="19062"/>
          <a:stretch/>
        </p:blipFill>
        <p:spPr bwMode="auto">
          <a:xfrm>
            <a:off x="9457898" y="900752"/>
            <a:ext cx="1846143" cy="3954866"/>
          </a:xfrm>
          <a:prstGeom prst="rect">
            <a:avLst/>
          </a:prstGeom>
          <a:noFill/>
          <a:ln w="9525">
            <a:noFill/>
            <a:miter lim="800000"/>
            <a:headEnd/>
            <a:tailEnd/>
          </a:ln>
          <a:effectLst/>
        </p:spPr>
      </p:pic>
    </p:spTree>
    <p:extLst>
      <p:ext uri="{BB962C8B-B14F-4D97-AF65-F5344CB8AC3E}">
        <p14:creationId xmlns:p14="http://schemas.microsoft.com/office/powerpoint/2010/main" val="2384288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can be the output?</a:t>
            </a:r>
            <a:endParaRPr lang="en-IN" dirty="0"/>
          </a:p>
        </p:txBody>
      </p:sp>
      <p:pic>
        <p:nvPicPr>
          <p:cNvPr id="4098" name="Picture 2"/>
          <p:cNvPicPr>
            <a:picLocks noChangeAspect="1" noChangeArrowheads="1"/>
          </p:cNvPicPr>
          <p:nvPr/>
        </p:nvPicPr>
        <p:blipFill rotWithShape="1">
          <a:blip r:embed="rId3"/>
          <a:srcRect b="47392"/>
          <a:stretch/>
        </p:blipFill>
        <p:spPr bwMode="auto">
          <a:xfrm>
            <a:off x="2667001" y="1447801"/>
            <a:ext cx="7210425" cy="2209799"/>
          </a:xfrm>
          <a:prstGeom prst="rect">
            <a:avLst/>
          </a:prstGeom>
          <a:noFill/>
          <a:ln w="9525">
            <a:noFill/>
            <a:miter lim="800000"/>
            <a:headEnd/>
            <a:tailEnd/>
          </a:ln>
          <a:effectLst/>
        </p:spPr>
      </p:pic>
    </p:spTree>
    <p:extLst>
      <p:ext uri="{BB962C8B-B14F-4D97-AF65-F5344CB8AC3E}">
        <p14:creationId xmlns:p14="http://schemas.microsoft.com/office/powerpoint/2010/main" val="857954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572125" y="411111"/>
            <a:ext cx="8229600" cy="576262"/>
          </a:xfrm>
        </p:spPr>
        <p:txBody>
          <a:bodyPr>
            <a:normAutofit fontScale="90000"/>
          </a:bodyPr>
          <a:lstStyle/>
          <a:p>
            <a:pPr eaLnBrk="1" hangingPunct="1"/>
            <a:r>
              <a:rPr lang="en-US" dirty="0" smtClean="0"/>
              <a:t>Race Condition</a:t>
            </a:r>
          </a:p>
        </p:txBody>
      </p:sp>
      <p:sp>
        <p:nvSpPr>
          <p:cNvPr id="9219" name="Rectangle 1027"/>
          <p:cNvSpPr>
            <a:spLocks noGrp="1" noChangeArrowheads="1"/>
          </p:cNvSpPr>
          <p:nvPr>
            <p:ph idx="1"/>
          </p:nvPr>
        </p:nvSpPr>
        <p:spPr>
          <a:xfrm>
            <a:off x="2528889" y="1177926"/>
            <a:ext cx="8067675" cy="5173663"/>
          </a:xfrm>
        </p:spPr>
        <p:txBody>
          <a:bodyPr/>
          <a:lstStyle/>
          <a:p>
            <a:pPr>
              <a:lnSpc>
                <a:spcPct val="90000"/>
              </a:lnSpc>
            </a:pPr>
            <a:r>
              <a:rPr lang="en-US" b="1" smtClean="0">
                <a:solidFill>
                  <a:srgbClr val="000000"/>
                </a:solidFill>
                <a:latin typeface="Courier New" panose="02070309020205020404" pitchFamily="49" charset="0"/>
                <a:cs typeface="Courier New" panose="02070309020205020404" pitchFamily="49" charset="0"/>
              </a:rPr>
              <a:t>counter++ </a:t>
            </a:r>
            <a:r>
              <a:rPr lang="en-US" sz="1600"/>
              <a:t>could be implemented as</a:t>
            </a:r>
            <a:br>
              <a:rPr lang="en-US" sz="1600"/>
            </a:br>
            <a:r>
              <a:rPr lang="en-US" sz="1600"/>
              <a:t/>
            </a:r>
            <a:br>
              <a:rPr lang="en-US" sz="1600"/>
            </a:br>
            <a:r>
              <a:rPr lang="en-US" sz="1600" b="1">
                <a:latin typeface="Courier New" panose="02070309020205020404" pitchFamily="49" charset="0"/>
                <a:cs typeface="Courier New" panose="02070309020205020404" pitchFamily="49" charset="0"/>
              </a:rPr>
              <a:t>     </a:t>
            </a:r>
            <a:r>
              <a:rPr lang="en-US" sz="1600" b="1">
                <a:solidFill>
                  <a:srgbClr val="0000FF"/>
                </a:solidFill>
                <a:latin typeface="Courier New" panose="02070309020205020404" pitchFamily="49" charset="0"/>
                <a:cs typeface="Courier New" panose="02070309020205020404" pitchFamily="49" charset="0"/>
              </a:rPr>
              <a:t>register1 = counter</a:t>
            </a:r>
            <a:br>
              <a:rPr lang="en-US" sz="1600" b="1">
                <a:solidFill>
                  <a:srgbClr val="0000FF"/>
                </a:solidFill>
                <a:latin typeface="Courier New" panose="02070309020205020404" pitchFamily="49" charset="0"/>
                <a:cs typeface="Courier New" panose="02070309020205020404" pitchFamily="49" charset="0"/>
              </a:rPr>
            </a:br>
            <a:r>
              <a:rPr lang="en-US" sz="1600" b="1">
                <a:solidFill>
                  <a:srgbClr val="0000FF"/>
                </a:solidFill>
                <a:latin typeface="Courier New" panose="02070309020205020404" pitchFamily="49" charset="0"/>
                <a:cs typeface="Courier New" panose="02070309020205020404" pitchFamily="49" charset="0"/>
              </a:rPr>
              <a:t>     register1 = register1 + 1</a:t>
            </a:r>
            <a:br>
              <a:rPr lang="en-US" sz="1600" b="1">
                <a:solidFill>
                  <a:srgbClr val="0000FF"/>
                </a:solidFill>
                <a:latin typeface="Courier New" panose="02070309020205020404" pitchFamily="49" charset="0"/>
                <a:cs typeface="Courier New" panose="02070309020205020404" pitchFamily="49" charset="0"/>
              </a:rPr>
            </a:br>
            <a:r>
              <a:rPr lang="en-US" sz="1600" b="1">
                <a:solidFill>
                  <a:srgbClr val="0000FF"/>
                </a:solidFill>
                <a:latin typeface="Courier New" panose="02070309020205020404" pitchFamily="49" charset="0"/>
                <a:cs typeface="Courier New" panose="02070309020205020404" pitchFamily="49" charset="0"/>
              </a:rPr>
              <a:t>     counter = register1</a:t>
            </a:r>
            <a:endParaRPr lang="en-US" sz="800">
              <a:solidFill>
                <a:srgbClr val="0000FF"/>
              </a:solidFill>
            </a:endParaRPr>
          </a:p>
          <a:p>
            <a:pPr>
              <a:lnSpc>
                <a:spcPct val="90000"/>
              </a:lnSpc>
            </a:pPr>
            <a:r>
              <a:rPr lang="en-US" b="1" smtClean="0">
                <a:solidFill>
                  <a:srgbClr val="000000"/>
                </a:solidFill>
                <a:latin typeface="Courier New" panose="02070309020205020404" pitchFamily="49" charset="0"/>
                <a:cs typeface="Courier New" panose="02070309020205020404" pitchFamily="49" charset="0"/>
              </a:rPr>
              <a:t>counter--</a:t>
            </a:r>
            <a:r>
              <a:rPr lang="en-US" sz="1600" b="1">
                <a:solidFill>
                  <a:schemeClr val="tx2"/>
                </a:solidFill>
                <a:latin typeface="Courier New" panose="02070309020205020404" pitchFamily="49" charset="0"/>
                <a:cs typeface="Courier New" panose="02070309020205020404" pitchFamily="49" charset="0"/>
              </a:rPr>
              <a:t> </a:t>
            </a:r>
            <a:r>
              <a:rPr lang="en-US" sz="1600"/>
              <a:t>could be implemented as</a:t>
            </a:r>
            <a:br>
              <a:rPr lang="en-US" sz="1600"/>
            </a:br>
            <a:r>
              <a:rPr lang="en-US" sz="1600"/>
              <a:t/>
            </a:r>
            <a:br>
              <a:rPr lang="en-US" sz="1600"/>
            </a:br>
            <a:r>
              <a:rPr lang="en-US" sz="1600" b="1">
                <a:latin typeface="Courier New" panose="02070309020205020404" pitchFamily="49" charset="0"/>
                <a:cs typeface="Courier New" panose="02070309020205020404" pitchFamily="49" charset="0"/>
              </a:rPr>
              <a:t>     </a:t>
            </a:r>
            <a:r>
              <a:rPr lang="en-US" sz="1600" b="1">
                <a:solidFill>
                  <a:schemeClr val="tx2"/>
                </a:solidFill>
                <a:latin typeface="Courier New" panose="02070309020205020404" pitchFamily="49" charset="0"/>
                <a:cs typeface="Courier New" panose="02070309020205020404" pitchFamily="49" charset="0"/>
              </a:rPr>
              <a:t>register2 = counter</a:t>
            </a:r>
            <a:br>
              <a:rPr lang="en-US" sz="1600" b="1">
                <a:solidFill>
                  <a:schemeClr val="tx2"/>
                </a:solidFill>
                <a:latin typeface="Courier New" panose="02070309020205020404" pitchFamily="49" charset="0"/>
                <a:cs typeface="Courier New" panose="02070309020205020404" pitchFamily="49" charset="0"/>
              </a:rPr>
            </a:br>
            <a:r>
              <a:rPr lang="en-US" sz="1600" b="1">
                <a:solidFill>
                  <a:schemeClr val="tx2"/>
                </a:solidFill>
                <a:latin typeface="Courier New" panose="02070309020205020404" pitchFamily="49" charset="0"/>
                <a:cs typeface="Courier New" panose="02070309020205020404" pitchFamily="49" charset="0"/>
              </a:rPr>
              <a:t>     register2 = register2 - 1</a:t>
            </a:r>
            <a:br>
              <a:rPr lang="en-US" sz="1600" b="1">
                <a:solidFill>
                  <a:schemeClr val="tx2"/>
                </a:solidFill>
                <a:latin typeface="Courier New" panose="02070309020205020404" pitchFamily="49" charset="0"/>
                <a:cs typeface="Courier New" panose="02070309020205020404" pitchFamily="49" charset="0"/>
              </a:rPr>
            </a:br>
            <a:r>
              <a:rPr lang="en-US" sz="1600" b="1">
                <a:solidFill>
                  <a:schemeClr val="tx2"/>
                </a:solidFill>
                <a:latin typeface="Courier New" panose="02070309020205020404" pitchFamily="49" charset="0"/>
                <a:cs typeface="Courier New" panose="02070309020205020404" pitchFamily="49" charset="0"/>
              </a:rPr>
              <a:t>     counter = register2</a:t>
            </a:r>
          </a:p>
          <a:p>
            <a:pPr>
              <a:lnSpc>
                <a:spcPct val="90000"/>
              </a:lnSpc>
              <a:buFont typeface="Monotype Sorts" pitchFamily="-84" charset="2"/>
              <a:buNone/>
            </a:pPr>
            <a:endParaRPr lang="en-US" sz="800">
              <a:solidFill>
                <a:schemeClr val="tx2"/>
              </a:solidFill>
            </a:endParaRPr>
          </a:p>
          <a:p>
            <a:pPr>
              <a:lnSpc>
                <a:spcPct val="90000"/>
              </a:lnSpc>
            </a:pPr>
            <a:r>
              <a:rPr lang="en-US" sz="1600"/>
              <a:t>Consider this execution interleaving with </a:t>
            </a:r>
            <a:r>
              <a:rPr lang="ja-JP" altLang="en-US" sz="1600"/>
              <a:t>“</a:t>
            </a:r>
            <a:r>
              <a:rPr lang="en-US" altLang="ja-JP" sz="1600"/>
              <a:t>count = 5</a:t>
            </a:r>
            <a:r>
              <a:rPr lang="ja-JP" altLang="en-US" sz="1600"/>
              <a:t>”</a:t>
            </a:r>
            <a:r>
              <a:rPr lang="en-US" altLang="ja-JP" sz="1600"/>
              <a:t> initially:</a:t>
            </a:r>
          </a:p>
          <a:p>
            <a:pPr lvl="1">
              <a:lnSpc>
                <a:spcPct val="90000"/>
              </a:lnSpc>
              <a:buFont typeface="Monotype Sorts" pitchFamily="-84" charset="2"/>
              <a:buNone/>
            </a:pPr>
            <a:r>
              <a:rPr lang="en-US" sz="1600"/>
              <a:t>	S0: producer execute </a:t>
            </a:r>
            <a:r>
              <a:rPr lang="en-US" sz="1600" b="1">
                <a:solidFill>
                  <a:srgbClr val="0000FF"/>
                </a:solidFill>
                <a:latin typeface="Courier New" panose="02070309020205020404" pitchFamily="49" charset="0"/>
              </a:rPr>
              <a:t>register1 = counter</a:t>
            </a:r>
            <a:r>
              <a:rPr lang="en-US" sz="1600" b="1">
                <a:latin typeface="Courier New" panose="02070309020205020404" pitchFamily="49" charset="0"/>
              </a:rPr>
              <a:t>         </a:t>
            </a:r>
            <a:r>
              <a:rPr lang="en-US" sz="1600"/>
              <a:t>{register1 = 5}</a:t>
            </a:r>
            <a:br>
              <a:rPr lang="en-US" sz="1600"/>
            </a:br>
            <a:r>
              <a:rPr lang="en-US" sz="1600"/>
              <a:t>S1: producer execute </a:t>
            </a:r>
            <a:r>
              <a:rPr lang="en-US" sz="1600" b="1">
                <a:solidFill>
                  <a:srgbClr val="0000FF"/>
                </a:solidFill>
                <a:latin typeface="Courier New" panose="02070309020205020404" pitchFamily="49" charset="0"/>
              </a:rPr>
              <a:t>register1 = register1 + 1   </a:t>
            </a:r>
            <a:r>
              <a:rPr lang="en-US" sz="1600"/>
              <a:t>{register1 = 6} </a:t>
            </a:r>
            <a:br>
              <a:rPr lang="en-US" sz="1600"/>
            </a:br>
            <a:r>
              <a:rPr lang="en-US" sz="1600"/>
              <a:t>S2: consumer execute </a:t>
            </a:r>
            <a:r>
              <a:rPr lang="en-US" sz="1600" b="1">
                <a:solidFill>
                  <a:schemeClr val="tx2"/>
                </a:solidFill>
                <a:latin typeface="Courier New" panose="02070309020205020404" pitchFamily="49" charset="0"/>
              </a:rPr>
              <a:t>register2 = counter</a:t>
            </a:r>
            <a:r>
              <a:rPr lang="en-US" sz="1600" b="1">
                <a:latin typeface="Courier New" panose="02070309020205020404" pitchFamily="49" charset="0"/>
              </a:rPr>
              <a:t>        </a:t>
            </a:r>
            <a:r>
              <a:rPr lang="en-US" sz="1600"/>
              <a:t>{register2 = 5} </a:t>
            </a:r>
            <a:br>
              <a:rPr lang="en-US" sz="1600"/>
            </a:br>
            <a:r>
              <a:rPr lang="en-US" sz="1600"/>
              <a:t>S3: consumer execute </a:t>
            </a:r>
            <a:r>
              <a:rPr lang="en-US" sz="1600" b="1">
                <a:solidFill>
                  <a:schemeClr val="tx2"/>
                </a:solidFill>
                <a:latin typeface="Courier New" panose="02070309020205020404" pitchFamily="49" charset="0"/>
              </a:rPr>
              <a:t>register2 = register2 – 1  </a:t>
            </a:r>
            <a:r>
              <a:rPr lang="en-US" sz="1600"/>
              <a:t>{register2 = 4} </a:t>
            </a:r>
            <a:br>
              <a:rPr lang="en-US" sz="1600"/>
            </a:br>
            <a:r>
              <a:rPr lang="en-US" sz="1600"/>
              <a:t>S4: producer execute </a:t>
            </a:r>
            <a:r>
              <a:rPr lang="en-US" sz="1600" b="1">
                <a:solidFill>
                  <a:srgbClr val="0000FF"/>
                </a:solidFill>
                <a:latin typeface="Courier New" panose="02070309020205020404" pitchFamily="49" charset="0"/>
              </a:rPr>
              <a:t>counter = register1         </a:t>
            </a:r>
            <a:r>
              <a:rPr lang="en-US" sz="1600"/>
              <a:t>{counter = 6 } </a:t>
            </a:r>
            <a:br>
              <a:rPr lang="en-US" sz="1600"/>
            </a:br>
            <a:r>
              <a:rPr lang="en-US" sz="1600"/>
              <a:t>S5: consumer execute </a:t>
            </a:r>
            <a:r>
              <a:rPr lang="en-US" sz="1600" b="1">
                <a:solidFill>
                  <a:schemeClr val="tx2"/>
                </a:solidFill>
                <a:latin typeface="Courier New" panose="02070309020205020404" pitchFamily="49" charset="0"/>
              </a:rPr>
              <a:t>counter = register2        </a:t>
            </a:r>
            <a:r>
              <a:rPr lang="en-US" sz="1600"/>
              <a:t>{counter = 4}</a:t>
            </a:r>
          </a:p>
          <a:p>
            <a:pPr lvl="1">
              <a:lnSpc>
                <a:spcPct val="90000"/>
              </a:lnSpc>
              <a:buFont typeface="Monotype Sorts" pitchFamily="-84" charset="2"/>
              <a:buNone/>
            </a:pPr>
            <a:endParaRPr lang="en-US" smtClean="0"/>
          </a:p>
        </p:txBody>
      </p:sp>
    </p:spTree>
    <p:extLst>
      <p:ext uri="{BB962C8B-B14F-4D97-AF65-F5344CB8AC3E}">
        <p14:creationId xmlns:p14="http://schemas.microsoft.com/office/powerpoint/2010/main" val="34363718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Motivation for Synchronization</a:t>
            </a:r>
            <a:endParaRPr lang="en-IN" dirty="0"/>
          </a:p>
        </p:txBody>
      </p:sp>
      <p:pic>
        <p:nvPicPr>
          <p:cNvPr id="5122" name="Picture 2"/>
          <p:cNvPicPr>
            <a:picLocks noChangeAspect="1" noChangeArrowheads="1"/>
          </p:cNvPicPr>
          <p:nvPr/>
        </p:nvPicPr>
        <p:blipFill>
          <a:blip r:embed="rId2"/>
          <a:srcRect/>
          <a:stretch>
            <a:fillRect/>
          </a:stretch>
        </p:blipFill>
        <p:spPr bwMode="auto">
          <a:xfrm>
            <a:off x="2652714" y="1485900"/>
            <a:ext cx="6886575" cy="3886200"/>
          </a:xfrm>
          <a:prstGeom prst="rect">
            <a:avLst/>
          </a:prstGeom>
          <a:noFill/>
          <a:ln w="9525">
            <a:noFill/>
            <a:miter lim="800000"/>
            <a:headEnd/>
            <a:tailEnd/>
          </a:ln>
          <a:effectLst/>
        </p:spPr>
      </p:pic>
    </p:spTree>
    <p:extLst>
      <p:ext uri="{BB962C8B-B14F-4D97-AF65-F5344CB8AC3E}">
        <p14:creationId xmlns:p14="http://schemas.microsoft.com/office/powerpoint/2010/main" val="286848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Motivation for Synchronization</a:t>
            </a:r>
            <a:endParaRPr lang="en-IN" dirty="0"/>
          </a:p>
        </p:txBody>
      </p:sp>
      <p:pic>
        <p:nvPicPr>
          <p:cNvPr id="6146" name="Picture 2"/>
          <p:cNvPicPr>
            <a:picLocks noChangeAspect="1" noChangeArrowheads="1"/>
          </p:cNvPicPr>
          <p:nvPr/>
        </p:nvPicPr>
        <p:blipFill>
          <a:blip r:embed="rId2"/>
          <a:srcRect/>
          <a:stretch>
            <a:fillRect/>
          </a:stretch>
        </p:blipFill>
        <p:spPr bwMode="auto">
          <a:xfrm>
            <a:off x="2667000" y="1600200"/>
            <a:ext cx="7410450" cy="4495800"/>
          </a:xfrm>
          <a:prstGeom prst="rect">
            <a:avLst/>
          </a:prstGeom>
          <a:noFill/>
          <a:ln w="9525">
            <a:noFill/>
            <a:miter lim="800000"/>
            <a:headEnd/>
            <a:tailEnd/>
          </a:ln>
          <a:effectLst/>
        </p:spPr>
      </p:pic>
    </p:spTree>
    <p:extLst>
      <p:ext uri="{BB962C8B-B14F-4D97-AF65-F5344CB8AC3E}">
        <p14:creationId xmlns:p14="http://schemas.microsoft.com/office/powerpoint/2010/main" val="32404035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38488</TotalTime>
  <Words>2261</Words>
  <Application>Microsoft Office PowerPoint</Application>
  <PresentationFormat>Widescreen</PresentationFormat>
  <Paragraphs>333</Paragraphs>
  <Slides>47</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MS PGothic</vt:lpstr>
      <vt:lpstr>MS PGothic</vt:lpstr>
      <vt:lpstr>Arial</vt:lpstr>
      <vt:lpstr>Calibri</vt:lpstr>
      <vt:lpstr>Century Gothic</vt:lpstr>
      <vt:lpstr>Courier New</vt:lpstr>
      <vt:lpstr>Franklin Gothic Book</vt:lpstr>
      <vt:lpstr>HGｺﾞｼｯｸM</vt:lpstr>
      <vt:lpstr>HG創英ﾌﾟﾚｾﾞﾝｽEB</vt:lpstr>
      <vt:lpstr>Monotype Sorts</vt:lpstr>
      <vt:lpstr>Perpetua</vt:lpstr>
      <vt:lpstr>Times New Roman</vt:lpstr>
      <vt:lpstr>Wingdings 2</vt:lpstr>
      <vt:lpstr>Equity</vt:lpstr>
      <vt:lpstr>Operating Systems (Process Synchronization)</vt:lpstr>
      <vt:lpstr>Independent and Cooperating process</vt:lpstr>
      <vt:lpstr>Advantages of process cooperation</vt:lpstr>
      <vt:lpstr>Inter-process communication (IPC)</vt:lpstr>
      <vt:lpstr>Inter-process communication (IPC)</vt:lpstr>
      <vt:lpstr>What can be the output?</vt:lpstr>
      <vt:lpstr>Race Condition</vt:lpstr>
      <vt:lpstr>Motivation for Synchronization</vt:lpstr>
      <vt:lpstr>Motivation for Synchronization</vt:lpstr>
      <vt:lpstr>Race Condition</vt:lpstr>
      <vt:lpstr>Race Condition</vt:lpstr>
      <vt:lpstr>Race Condition</vt:lpstr>
      <vt:lpstr>Producer-Consumer problem </vt:lpstr>
      <vt:lpstr>Producer-Consumer problem </vt:lpstr>
      <vt:lpstr>Producer-Consumer problem </vt:lpstr>
      <vt:lpstr>The Critical-Section Problem</vt:lpstr>
      <vt:lpstr>Critical Section Problem</vt:lpstr>
      <vt:lpstr>Critical Section</vt:lpstr>
      <vt:lpstr>Solution to critical section problem</vt:lpstr>
      <vt:lpstr>Synchronization using LOCK variable</vt:lpstr>
      <vt:lpstr>Synchronization using LOCK variable</vt:lpstr>
      <vt:lpstr>Synchronization using LOCK variable</vt:lpstr>
      <vt:lpstr>Synchronization using TURN variable or Strict Alternation Approach</vt:lpstr>
      <vt:lpstr>Synchronization using TURN variable</vt:lpstr>
      <vt:lpstr>Synchronization using TURN variable</vt:lpstr>
      <vt:lpstr>Synchronization using TURN variable</vt:lpstr>
      <vt:lpstr>Synchronization using TURN variable</vt:lpstr>
      <vt:lpstr>Peterson’s Solution</vt:lpstr>
      <vt:lpstr>Peterson’s Solution</vt:lpstr>
      <vt:lpstr>Peterson’s Solution (Cont.)</vt:lpstr>
      <vt:lpstr>test_and_set  Instruction </vt:lpstr>
      <vt:lpstr>test_and_set  Instruction </vt:lpstr>
      <vt:lpstr>Busy waiting</vt:lpstr>
      <vt:lpstr>Spinlock</vt:lpstr>
      <vt:lpstr>Semaphore</vt:lpstr>
      <vt:lpstr>Types of Semaphore</vt:lpstr>
      <vt:lpstr>PowerPoint Presentation</vt:lpstr>
      <vt:lpstr>Mutex</vt:lpstr>
      <vt:lpstr> The Dining Philosophers Problem </vt:lpstr>
      <vt:lpstr> The Dining Philosophers Problem </vt:lpstr>
      <vt:lpstr> The Dining Philosophers Problem </vt:lpstr>
      <vt:lpstr> The Dining Philosophers Problem </vt:lpstr>
      <vt:lpstr> The Readers Writers Problem </vt:lpstr>
      <vt:lpstr> The Readers Writers Problem </vt:lpstr>
      <vt:lpstr> The Readers Writers Problem </vt:lpstr>
      <vt:lpstr>Monitors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suvendu</dc:creator>
  <cp:lastModifiedBy>User</cp:lastModifiedBy>
  <cp:revision>397</cp:revision>
  <dcterms:created xsi:type="dcterms:W3CDTF">2017-12-03T11:28:36Z</dcterms:created>
  <dcterms:modified xsi:type="dcterms:W3CDTF">2022-04-08T05:33:24Z</dcterms:modified>
</cp:coreProperties>
</file>